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4.jpg" ContentType="image/jpg"/>
  <Override PartName="/ppt/media/image15.jpg" ContentType="image/jpg"/>
  <Override PartName="/ppt/media/image16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2"/>
  </p:notesMasterIdLst>
  <p:sldIdLst>
    <p:sldId id="256" r:id="rId3"/>
    <p:sldId id="303" r:id="rId4"/>
    <p:sldId id="304" r:id="rId5"/>
    <p:sldId id="265" r:id="rId6"/>
    <p:sldId id="305" r:id="rId7"/>
    <p:sldId id="263" r:id="rId8"/>
    <p:sldId id="306" r:id="rId9"/>
    <p:sldId id="307" r:id="rId10"/>
    <p:sldId id="266" r:id="rId11"/>
    <p:sldId id="308" r:id="rId12"/>
    <p:sldId id="309" r:id="rId13"/>
    <p:sldId id="275" r:id="rId14"/>
    <p:sldId id="272" r:id="rId15"/>
    <p:sldId id="310" r:id="rId16"/>
    <p:sldId id="311" r:id="rId17"/>
    <p:sldId id="312" r:id="rId18"/>
    <p:sldId id="313" r:id="rId19"/>
    <p:sldId id="314" r:id="rId20"/>
    <p:sldId id="284" r:id="rId21"/>
    <p:sldId id="269" r:id="rId22"/>
    <p:sldId id="291" r:id="rId23"/>
    <p:sldId id="315" r:id="rId24"/>
    <p:sldId id="285" r:id="rId25"/>
    <p:sldId id="316" r:id="rId26"/>
    <p:sldId id="290" r:id="rId27"/>
    <p:sldId id="317" r:id="rId28"/>
    <p:sldId id="318" r:id="rId29"/>
    <p:sldId id="319" r:id="rId30"/>
    <p:sldId id="320" r:id="rId31"/>
    <p:sldId id="321" r:id="rId32"/>
    <p:sldId id="257" r:id="rId33"/>
    <p:sldId id="259" r:id="rId34"/>
    <p:sldId id="267" r:id="rId35"/>
    <p:sldId id="278" r:id="rId36"/>
    <p:sldId id="279" r:id="rId37"/>
    <p:sldId id="268" r:id="rId38"/>
    <p:sldId id="270" r:id="rId39"/>
    <p:sldId id="271" r:id="rId40"/>
    <p:sldId id="273" r:id="rId41"/>
    <p:sldId id="276" r:id="rId42"/>
    <p:sldId id="277" r:id="rId43"/>
    <p:sldId id="281" r:id="rId44"/>
    <p:sldId id="322" r:id="rId45"/>
    <p:sldId id="345" r:id="rId46"/>
    <p:sldId id="346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66" r:id="rId70"/>
    <p:sldId id="367" r:id="rId71"/>
    <p:sldId id="344" r:id="rId72"/>
    <p:sldId id="280" r:id="rId73"/>
    <p:sldId id="287" r:id="rId74"/>
    <p:sldId id="282" r:id="rId75"/>
    <p:sldId id="283" r:id="rId76"/>
    <p:sldId id="286" r:id="rId77"/>
    <p:sldId id="288" r:id="rId78"/>
    <p:sldId id="289" r:id="rId79"/>
    <p:sldId id="292" r:id="rId80"/>
    <p:sldId id="293" r:id="rId81"/>
    <p:sldId id="294" r:id="rId82"/>
    <p:sldId id="295" r:id="rId83"/>
    <p:sldId id="297" r:id="rId84"/>
    <p:sldId id="296" r:id="rId85"/>
    <p:sldId id="298" r:id="rId86"/>
    <p:sldId id="299" r:id="rId87"/>
    <p:sldId id="300" r:id="rId88"/>
    <p:sldId id="301" r:id="rId89"/>
    <p:sldId id="302" r:id="rId90"/>
    <p:sldId id="260" r:id="rId9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FFB0B-0D29-443E-BD27-AFEB6796603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A1BF5A4-96AB-4837-AC23-B4269E9094D0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Munkamenet</a:t>
          </a:r>
        </a:p>
      </dgm:t>
    </dgm:pt>
    <dgm:pt modelId="{2AA6BD35-16ED-41B6-B1DC-D36B325D0B2A}" type="parTrans" cxnId="{C2A10607-1BBC-40BA-A086-97EB19D60219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DBD9CE6-4B8F-4B65-BFB5-D676868A516D}" type="sibTrans" cxnId="{C2A10607-1BBC-40BA-A086-97EB19D60219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8308F3-B381-47C6-820A-6A24620AD910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Belépések</a:t>
          </a:r>
        </a:p>
      </dgm:t>
    </dgm:pt>
    <dgm:pt modelId="{34D5B769-07A1-4691-ADB5-B4940008F8A9}" type="parTrans" cxnId="{C2FEFC88-DF7B-451C-B283-D062755AC5B0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0B3F21-171C-41E2-98CD-82A9EB8D6B80}" type="sibTrans" cxnId="{C2FEFC88-DF7B-451C-B283-D062755AC5B0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E89E67-39E4-447D-B144-2C314D4E0A8C}">
      <dgm:prSet custT="1"/>
      <dgm:spPr/>
      <dgm:t>
        <a:bodyPr/>
        <a:lstStyle/>
        <a:p>
          <a:r>
            <a:rPr lang="hu-H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Vissza</a:t>
          </a:r>
          <a:r>
            <a:rPr 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ford</a:t>
          </a:r>
          <a:r>
            <a:rPr lang="hu-H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ulási</a:t>
          </a:r>
        </a:p>
      </dgm:t>
    </dgm:pt>
    <dgm:pt modelId="{6631A0E6-602E-446E-ADC5-C6F413664B0B}" type="parTrans" cxnId="{4E1D8FE4-E0E9-4F12-9100-07759906C4E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3190B2E-2845-4904-87E7-357C0CDCF620}" type="sibTrans" cxnId="{4E1D8FE4-E0E9-4F12-9100-07759906C4E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6A78CAA-3569-47B6-950A-1C8899E6C7F5}">
      <dgm:prSet custT="1"/>
      <dgm:spPr/>
      <dgm:t>
        <a:bodyPr/>
        <a:lstStyle/>
        <a:p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Az egyoldalas munkamenetek (ahol nem történt interakció az oldallal) százalékos aránya. A visszafordult munkamenet időtartama 0 másodperc.</a:t>
          </a:r>
        </a:p>
      </dgm:t>
    </dgm:pt>
    <dgm:pt modelId="{0F9EE63E-D692-4869-BF07-A4178E9AE2F9}" type="parTrans" cxnId="{D360A278-3112-4BDF-A263-42C98CB7FD76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DFC585C-EC28-427A-842C-8B165E8075BC}" type="sibTrans" cxnId="{D360A278-3112-4BDF-A263-42C98CB7FD76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697F700-762A-45FA-9AE9-9FF5A06B1573}">
      <dgm:prSet custT="1"/>
      <dgm:spPr/>
      <dgm:t>
        <a:bodyPr/>
        <a:lstStyle/>
        <a:p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Belépések annak az esetszámát mutatja meg, amennyiszer a látogatók adott oldalon vagy oldalkészleten keresztül léptek be a webhelyére. </a:t>
          </a:r>
        </a:p>
      </dgm:t>
    </dgm:pt>
    <dgm:pt modelId="{87A2FEF6-9CDA-4BF5-9C2A-34043B112643}" type="parTrans" cxnId="{A555BE34-D377-4883-9802-FB55600475D1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8E21F6-7948-46D7-9052-AEEDF7D9BAA2}" type="sibTrans" cxnId="{A555BE34-D377-4883-9802-FB55600475D1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69CC42B-26EF-4EF3-A57A-06020DEC8AAB}">
      <dgm:prSet custT="1"/>
      <dgm:spPr/>
      <dgm:t>
        <a:bodyPr/>
        <a:lstStyle/>
        <a:p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Kilépések százalékos aránya: azon webhelykilépések százalékos aránya, amelyek egy meghatározott oldalról vagy oldalcsoportról történtek.</a:t>
          </a:r>
        </a:p>
      </dgm:t>
    </dgm:pt>
    <dgm:pt modelId="{92D02D37-AC5E-4A98-BF22-D7A1D4E0CABA}" type="parTrans" cxnId="{326262D6-9ECB-4E35-9F00-A98C77F23D6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E84B588-F67C-4846-9577-E9A5C8C57A44}" type="sibTrans" cxnId="{326262D6-9ECB-4E35-9F00-A98C77F23D6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9A4CCB-C8B1-4650-9A90-DF1990FFC672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CPC</a:t>
          </a:r>
        </a:p>
      </dgm:t>
    </dgm:pt>
    <dgm:pt modelId="{87037C28-74C3-4F77-8620-C1E93F657E38}" type="parTrans" cxnId="{C958822F-C0BE-4626-82F4-D43BE4C32A08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2F9454E-0FCC-4AF7-8FFE-FEC2F611EFC7}" type="sibTrans" cxnId="{C958822F-C0BE-4626-82F4-D43BE4C32A08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9CA1BAC-3792-4BB5-8480-05300B9D7F84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CTR - </a:t>
          </a:r>
          <a:r>
            <a:rPr lang="hu-HU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Átkattintási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arány</a:t>
          </a:r>
        </a:p>
      </dgm:t>
    </dgm:pt>
    <dgm:pt modelId="{01915573-BC0B-478D-8409-9F1CE795CC36}" type="parTrans" cxnId="{A9ED37BB-8558-49AF-9D5E-0152D6CBE8B1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0140CD7-0A60-43A7-B2E8-D0C26C4BC230}" type="sibTrans" cxnId="{A9ED37BB-8558-49AF-9D5E-0152D6CBE8B1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6C962FD-DECF-4DE6-82CB-9A0B23D2BAAB}">
      <dgm:prSet custT="1"/>
      <dgm:spPr/>
      <dgm:t>
        <a:bodyPr/>
        <a:lstStyle/>
        <a:p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CTR (</a:t>
          </a:r>
          <a:r>
            <a:rPr lang="hu-HU" sz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Click-trough</a:t>
          </a:r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rate</a:t>
          </a:r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átkattintási arány) a hirdetésre érkező kattintások és a hirdetésmegjelenítések számának a hányadosa: kattintások ÷ megjelenítések = CTR. Például ha a kattintások száma 5, a megjelenítések száma pedig 100, akkor a CTR 5%.</a:t>
          </a:r>
        </a:p>
      </dgm:t>
    </dgm:pt>
    <dgm:pt modelId="{8AA70F3E-F08F-4C76-9ECB-D197C62CD5AE}" type="parTrans" cxnId="{FC35794F-B800-456C-A10E-E0CF108E213E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48BA87F-CD94-4859-B2B0-955ABDA8C664}" type="sibTrans" cxnId="{FC35794F-B800-456C-A10E-E0CF108E213E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EF5C9C4-F875-46EF-AA85-FB86407DC3AF}">
      <dgm:prSet custT="1"/>
      <dgm:spPr/>
      <dgm:t>
        <a:bodyPr/>
        <a:lstStyle/>
        <a:p>
          <a:r>
            <a:rPr lang="hu-HU" sz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Kattintásonkénti</a:t>
          </a:r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költség (CPC - Cost Per Click): az az átlagos költség, amelyet a hirdetés(</a:t>
          </a:r>
          <a:r>
            <a:rPr lang="hu-HU" sz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</a:t>
          </a:r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)re történő egyes kattintások után fizetett.</a:t>
          </a:r>
        </a:p>
      </dgm:t>
    </dgm:pt>
    <dgm:pt modelId="{11341985-3F91-4579-914D-7963786CD727}" type="parTrans" cxnId="{DAA9A30E-7408-48B4-896E-8509B27C218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93EC768-8DC3-450D-BBAC-03C1234763F1}" type="sibTrans" cxnId="{DAA9A30E-7408-48B4-896E-8509B27C218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3A9B386-A0A5-4A5E-AA34-EEA013128643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Kilépések</a:t>
          </a:r>
        </a:p>
      </dgm:t>
    </dgm:pt>
    <dgm:pt modelId="{CDCAE211-C79E-44D2-AC76-FCE41C64E975}" type="parTrans" cxnId="{D06A7619-D0DF-418A-92A6-C896D54D775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4A088AD-B59B-49F5-AF7A-DA47F65656CA}" type="sibTrans" cxnId="{D06A7619-D0DF-418A-92A6-C896D54D775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BEBE087-992A-4758-B664-629122753518}">
      <dgm:prSet custT="1"/>
      <dgm:spPr/>
      <dgm:t>
        <a:bodyPr/>
        <a:lstStyle/>
        <a:p>
          <a:r>
            <a: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munkamenet az az időszak, amely alatt a felhasználó aktívan végez valamilyen tevékenységet a webhelyen, az alkalmazásban stb. Minden használati adat (képernyő-megtekintések, események, e-kereskedelem stb.) egy munkamenethez kapcsolódik.</a:t>
          </a:r>
        </a:p>
      </dgm:t>
    </dgm:pt>
    <dgm:pt modelId="{A38B8EA0-673D-4710-988C-5F1E1B20D6B3}" type="sibTrans" cxnId="{7FCA4F93-98F2-4C5F-90CE-6158C0688134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A3896EE-B118-4077-A9AD-5404EFBBE1E9}" type="parTrans" cxnId="{7FCA4F93-98F2-4C5F-90CE-6158C0688134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70E2A2-FFA3-4DE2-87A7-19B2C371E418}" type="pres">
      <dgm:prSet presAssocID="{89FFFB0B-0D29-443E-BD27-AFEB67966037}" presName="Name0" presStyleCnt="0">
        <dgm:presLayoutVars>
          <dgm:dir/>
          <dgm:animLvl val="lvl"/>
          <dgm:resizeHandles val="exact"/>
        </dgm:presLayoutVars>
      </dgm:prSet>
      <dgm:spPr/>
    </dgm:pt>
    <dgm:pt modelId="{14C442FD-90EC-4496-AF92-5B267742BEE4}" type="pres">
      <dgm:prSet presAssocID="{3A1BF5A4-96AB-4837-AC23-B4269E9094D0}" presName="linNode" presStyleCnt="0"/>
      <dgm:spPr/>
    </dgm:pt>
    <dgm:pt modelId="{FD256941-F560-46A8-9F79-158665833EE2}" type="pres">
      <dgm:prSet presAssocID="{3A1BF5A4-96AB-4837-AC23-B4269E9094D0}" presName="parentText" presStyleLbl="node1" presStyleIdx="0" presStyleCnt="6" custScaleX="59222">
        <dgm:presLayoutVars>
          <dgm:chMax val="1"/>
          <dgm:bulletEnabled val="1"/>
        </dgm:presLayoutVars>
      </dgm:prSet>
      <dgm:spPr/>
    </dgm:pt>
    <dgm:pt modelId="{3A18232B-6CCC-4A5E-AF35-182A292CDB67}" type="pres">
      <dgm:prSet presAssocID="{3A1BF5A4-96AB-4837-AC23-B4269E9094D0}" presName="descendantText" presStyleLbl="alignAccFollowNode1" presStyleIdx="0" presStyleCnt="6" custScaleX="121301" custScaleY="127095">
        <dgm:presLayoutVars>
          <dgm:bulletEnabled val="1"/>
        </dgm:presLayoutVars>
      </dgm:prSet>
      <dgm:spPr/>
    </dgm:pt>
    <dgm:pt modelId="{C24849C7-20E5-4489-9B72-7F2F02BD3CF9}" type="pres">
      <dgm:prSet presAssocID="{5DBD9CE6-4B8F-4B65-BFB5-D676868A516D}" presName="sp" presStyleCnt="0"/>
      <dgm:spPr/>
    </dgm:pt>
    <dgm:pt modelId="{305829FA-4A11-42B1-9AB4-E977D46289CD}" type="pres">
      <dgm:prSet presAssocID="{18E89E67-39E4-447D-B144-2C314D4E0A8C}" presName="linNode" presStyleCnt="0"/>
      <dgm:spPr/>
    </dgm:pt>
    <dgm:pt modelId="{B8114388-BF06-4061-A577-53116F4F5B94}" type="pres">
      <dgm:prSet presAssocID="{18E89E67-39E4-447D-B144-2C314D4E0A8C}" presName="parentText" presStyleLbl="node1" presStyleIdx="1" presStyleCnt="6" custScaleX="59222">
        <dgm:presLayoutVars>
          <dgm:chMax val="1"/>
          <dgm:bulletEnabled val="1"/>
        </dgm:presLayoutVars>
      </dgm:prSet>
      <dgm:spPr/>
    </dgm:pt>
    <dgm:pt modelId="{7BA45B82-0EE0-4449-9A3D-18C1E196F052}" type="pres">
      <dgm:prSet presAssocID="{18E89E67-39E4-447D-B144-2C314D4E0A8C}" presName="descendantText" presStyleLbl="alignAccFollowNode1" presStyleIdx="1" presStyleCnt="6" custScaleX="121000" custScaleY="121000">
        <dgm:presLayoutVars>
          <dgm:bulletEnabled val="1"/>
        </dgm:presLayoutVars>
      </dgm:prSet>
      <dgm:spPr/>
    </dgm:pt>
    <dgm:pt modelId="{BC739F19-260B-4D33-8788-97C5905F029B}" type="pres">
      <dgm:prSet presAssocID="{D3190B2E-2845-4904-87E7-357C0CDCF620}" presName="sp" presStyleCnt="0"/>
      <dgm:spPr/>
    </dgm:pt>
    <dgm:pt modelId="{D8E9FFF1-F7FB-47F2-9346-C2F6F83FC9F6}" type="pres">
      <dgm:prSet presAssocID="{4D8308F3-B381-47C6-820A-6A24620AD910}" presName="linNode" presStyleCnt="0"/>
      <dgm:spPr/>
    </dgm:pt>
    <dgm:pt modelId="{9959B630-AD05-4DEB-BF9C-2F1F3AEB2952}" type="pres">
      <dgm:prSet presAssocID="{4D8308F3-B381-47C6-820A-6A24620AD910}" presName="parentText" presStyleLbl="node1" presStyleIdx="2" presStyleCnt="6" custScaleX="59222">
        <dgm:presLayoutVars>
          <dgm:chMax val="1"/>
          <dgm:bulletEnabled val="1"/>
        </dgm:presLayoutVars>
      </dgm:prSet>
      <dgm:spPr/>
    </dgm:pt>
    <dgm:pt modelId="{52FD7BCD-C80E-40B2-BA21-8A675614850C}" type="pres">
      <dgm:prSet presAssocID="{4D8308F3-B381-47C6-820A-6A24620AD910}" presName="descendantText" presStyleLbl="alignAccFollowNode1" presStyleIdx="2" presStyleCnt="6" custScaleX="121000" custScaleY="121000">
        <dgm:presLayoutVars>
          <dgm:bulletEnabled val="1"/>
        </dgm:presLayoutVars>
      </dgm:prSet>
      <dgm:spPr/>
    </dgm:pt>
    <dgm:pt modelId="{7CA49D52-C2D8-44AD-8D99-4C0B78EF101B}" type="pres">
      <dgm:prSet presAssocID="{160B3F21-171C-41E2-98CD-82A9EB8D6B80}" presName="sp" presStyleCnt="0"/>
      <dgm:spPr/>
    </dgm:pt>
    <dgm:pt modelId="{282CF44A-47A0-4A20-BBFE-AFE89D2A2142}" type="pres">
      <dgm:prSet presAssocID="{03A9B386-A0A5-4A5E-AA34-EEA013128643}" presName="linNode" presStyleCnt="0"/>
      <dgm:spPr/>
    </dgm:pt>
    <dgm:pt modelId="{98E28204-25C4-48F9-BEFB-0AB211747884}" type="pres">
      <dgm:prSet presAssocID="{03A9B386-A0A5-4A5E-AA34-EEA013128643}" presName="parentText" presStyleLbl="node1" presStyleIdx="3" presStyleCnt="6" custScaleX="59222">
        <dgm:presLayoutVars>
          <dgm:chMax val="1"/>
          <dgm:bulletEnabled val="1"/>
        </dgm:presLayoutVars>
      </dgm:prSet>
      <dgm:spPr/>
    </dgm:pt>
    <dgm:pt modelId="{AF23371A-60F4-465F-8F3D-B80889265517}" type="pres">
      <dgm:prSet presAssocID="{03A9B386-A0A5-4A5E-AA34-EEA013128643}" presName="descendantText" presStyleLbl="alignAccFollowNode1" presStyleIdx="3" presStyleCnt="6" custScaleX="121000" custScaleY="121000">
        <dgm:presLayoutVars>
          <dgm:bulletEnabled val="1"/>
        </dgm:presLayoutVars>
      </dgm:prSet>
      <dgm:spPr/>
    </dgm:pt>
    <dgm:pt modelId="{920F30A8-333F-4B5E-B140-A017BF4D27EF}" type="pres">
      <dgm:prSet presAssocID="{54A088AD-B59B-49F5-AF7A-DA47F65656CA}" presName="sp" presStyleCnt="0"/>
      <dgm:spPr/>
    </dgm:pt>
    <dgm:pt modelId="{461A138F-BC32-471B-B42C-1B729C090EBB}" type="pres">
      <dgm:prSet presAssocID="{199A4CCB-C8B1-4650-9A90-DF1990FFC672}" presName="linNode" presStyleCnt="0"/>
      <dgm:spPr/>
    </dgm:pt>
    <dgm:pt modelId="{0E25B360-6B22-4584-9920-6E78F77C3E31}" type="pres">
      <dgm:prSet presAssocID="{199A4CCB-C8B1-4650-9A90-DF1990FFC672}" presName="parentText" presStyleLbl="node1" presStyleIdx="4" presStyleCnt="6" custScaleX="59222">
        <dgm:presLayoutVars>
          <dgm:chMax val="1"/>
          <dgm:bulletEnabled val="1"/>
        </dgm:presLayoutVars>
      </dgm:prSet>
      <dgm:spPr/>
    </dgm:pt>
    <dgm:pt modelId="{58439A9F-1C5A-44E5-B7F2-A67DE489F316}" type="pres">
      <dgm:prSet presAssocID="{199A4CCB-C8B1-4650-9A90-DF1990FFC672}" presName="descendantText" presStyleLbl="alignAccFollowNode1" presStyleIdx="4" presStyleCnt="6" custScaleX="121000" custScaleY="121000">
        <dgm:presLayoutVars>
          <dgm:bulletEnabled val="1"/>
        </dgm:presLayoutVars>
      </dgm:prSet>
      <dgm:spPr/>
    </dgm:pt>
    <dgm:pt modelId="{4F3ABE14-C1DA-41CE-8D9C-452CDC6D1C08}" type="pres">
      <dgm:prSet presAssocID="{A2F9454E-0FCC-4AF7-8FFE-FEC2F611EFC7}" presName="sp" presStyleCnt="0"/>
      <dgm:spPr/>
    </dgm:pt>
    <dgm:pt modelId="{B968AD37-E767-47D5-9D35-FFC28852AC5C}" type="pres">
      <dgm:prSet presAssocID="{D9CA1BAC-3792-4BB5-8480-05300B9D7F84}" presName="linNode" presStyleCnt="0"/>
      <dgm:spPr/>
    </dgm:pt>
    <dgm:pt modelId="{FA0A7267-97C1-4907-8E71-D70A3D9E273E}" type="pres">
      <dgm:prSet presAssocID="{D9CA1BAC-3792-4BB5-8480-05300B9D7F84}" presName="parentText" presStyleLbl="node1" presStyleIdx="5" presStyleCnt="6" custScaleX="59222">
        <dgm:presLayoutVars>
          <dgm:chMax val="1"/>
          <dgm:bulletEnabled val="1"/>
        </dgm:presLayoutVars>
      </dgm:prSet>
      <dgm:spPr/>
    </dgm:pt>
    <dgm:pt modelId="{634D1715-424D-449F-B92E-E5F8958C5F8A}" type="pres">
      <dgm:prSet presAssocID="{D9CA1BAC-3792-4BB5-8480-05300B9D7F84}" presName="descendantText" presStyleLbl="alignAccFollowNode1" presStyleIdx="5" presStyleCnt="6" custScaleX="121000" custScaleY="121000">
        <dgm:presLayoutVars>
          <dgm:bulletEnabled val="1"/>
        </dgm:presLayoutVars>
      </dgm:prSet>
      <dgm:spPr/>
    </dgm:pt>
  </dgm:ptLst>
  <dgm:cxnLst>
    <dgm:cxn modelId="{C2A10607-1BBC-40BA-A086-97EB19D60219}" srcId="{89FFFB0B-0D29-443E-BD27-AFEB67966037}" destId="{3A1BF5A4-96AB-4837-AC23-B4269E9094D0}" srcOrd="0" destOrd="0" parTransId="{2AA6BD35-16ED-41B6-B1DC-D36B325D0B2A}" sibTransId="{5DBD9CE6-4B8F-4B65-BFB5-D676868A516D}"/>
    <dgm:cxn modelId="{DAA9A30E-7408-48B4-896E-8509B27C218D}" srcId="{199A4CCB-C8B1-4650-9A90-DF1990FFC672}" destId="{AEF5C9C4-F875-46EF-AA85-FB86407DC3AF}" srcOrd="0" destOrd="0" parTransId="{11341985-3F91-4579-914D-7963786CD727}" sibTransId="{493EC768-8DC3-450D-BBAC-03C1234763F1}"/>
    <dgm:cxn modelId="{D06A7619-D0DF-418A-92A6-C896D54D775D}" srcId="{89FFFB0B-0D29-443E-BD27-AFEB67966037}" destId="{03A9B386-A0A5-4A5E-AA34-EEA013128643}" srcOrd="3" destOrd="0" parTransId="{CDCAE211-C79E-44D2-AC76-FCE41C64E975}" sibTransId="{54A088AD-B59B-49F5-AF7A-DA47F65656CA}"/>
    <dgm:cxn modelId="{6B656223-14E8-447C-9746-87D98FF1FA4C}" type="presOf" srcId="{2BEBE087-992A-4758-B664-629122753518}" destId="{3A18232B-6CCC-4A5E-AF35-182A292CDB67}" srcOrd="0" destOrd="0" presId="urn:microsoft.com/office/officeart/2005/8/layout/vList5"/>
    <dgm:cxn modelId="{BE78FC26-F09F-4E0C-B159-3DACF21ABADC}" type="presOf" srcId="{F6A78CAA-3569-47B6-950A-1C8899E6C7F5}" destId="{7BA45B82-0EE0-4449-9A3D-18C1E196F052}" srcOrd="0" destOrd="0" presId="urn:microsoft.com/office/officeart/2005/8/layout/vList5"/>
    <dgm:cxn modelId="{C958822F-C0BE-4626-82F4-D43BE4C32A08}" srcId="{89FFFB0B-0D29-443E-BD27-AFEB67966037}" destId="{199A4CCB-C8B1-4650-9A90-DF1990FFC672}" srcOrd="4" destOrd="0" parTransId="{87037C28-74C3-4F77-8620-C1E93F657E38}" sibTransId="{A2F9454E-0FCC-4AF7-8FFE-FEC2F611EFC7}"/>
    <dgm:cxn modelId="{A555BE34-D377-4883-9802-FB55600475D1}" srcId="{4D8308F3-B381-47C6-820A-6A24620AD910}" destId="{E697F700-762A-45FA-9AE9-9FF5A06B1573}" srcOrd="0" destOrd="0" parTransId="{87A2FEF6-9CDA-4BF5-9C2A-34043B112643}" sibTransId="{028E21F6-7948-46D7-9052-AEEDF7D9BAA2}"/>
    <dgm:cxn modelId="{8EFA4669-86C7-42DB-B8D5-65FA50167B07}" type="presOf" srcId="{4D8308F3-B381-47C6-820A-6A24620AD910}" destId="{9959B630-AD05-4DEB-BF9C-2F1F3AEB2952}" srcOrd="0" destOrd="0" presId="urn:microsoft.com/office/officeart/2005/8/layout/vList5"/>
    <dgm:cxn modelId="{FC35794F-B800-456C-A10E-E0CF108E213E}" srcId="{D9CA1BAC-3792-4BB5-8480-05300B9D7F84}" destId="{B6C962FD-DECF-4DE6-82CB-9A0B23D2BAAB}" srcOrd="0" destOrd="0" parTransId="{8AA70F3E-F08F-4C76-9ECB-D197C62CD5AE}" sibTransId="{548BA87F-CD94-4859-B2B0-955ABDA8C664}"/>
    <dgm:cxn modelId="{D360A278-3112-4BDF-A263-42C98CB7FD76}" srcId="{18E89E67-39E4-447D-B144-2C314D4E0A8C}" destId="{F6A78CAA-3569-47B6-950A-1C8899E6C7F5}" srcOrd="0" destOrd="0" parTransId="{0F9EE63E-D692-4869-BF07-A4178E9AE2F9}" sibTransId="{ADFC585C-EC28-427A-842C-8B165E8075BC}"/>
    <dgm:cxn modelId="{2372FE7E-7308-43BE-BD79-DE208BBF0239}" type="presOf" srcId="{18E89E67-39E4-447D-B144-2C314D4E0A8C}" destId="{B8114388-BF06-4061-A577-53116F4F5B94}" srcOrd="0" destOrd="0" presId="urn:microsoft.com/office/officeart/2005/8/layout/vList5"/>
    <dgm:cxn modelId="{DFBED388-53A4-485D-BB6F-D9D3FDF74ED5}" type="presOf" srcId="{AEF5C9C4-F875-46EF-AA85-FB86407DC3AF}" destId="{58439A9F-1C5A-44E5-B7F2-A67DE489F316}" srcOrd="0" destOrd="0" presId="urn:microsoft.com/office/officeart/2005/8/layout/vList5"/>
    <dgm:cxn modelId="{C2FEFC88-DF7B-451C-B283-D062755AC5B0}" srcId="{89FFFB0B-0D29-443E-BD27-AFEB67966037}" destId="{4D8308F3-B381-47C6-820A-6A24620AD910}" srcOrd="2" destOrd="0" parTransId="{34D5B769-07A1-4691-ADB5-B4940008F8A9}" sibTransId="{160B3F21-171C-41E2-98CD-82A9EB8D6B80}"/>
    <dgm:cxn modelId="{D54E1489-910C-478D-BF57-726D2AF88B31}" type="presOf" srcId="{3A1BF5A4-96AB-4837-AC23-B4269E9094D0}" destId="{FD256941-F560-46A8-9F79-158665833EE2}" srcOrd="0" destOrd="0" presId="urn:microsoft.com/office/officeart/2005/8/layout/vList5"/>
    <dgm:cxn modelId="{7FCA4F93-98F2-4C5F-90CE-6158C0688134}" srcId="{3A1BF5A4-96AB-4837-AC23-B4269E9094D0}" destId="{2BEBE087-992A-4758-B664-629122753518}" srcOrd="0" destOrd="0" parTransId="{3A3896EE-B118-4077-A9AD-5404EFBBE1E9}" sibTransId="{A38B8EA0-673D-4710-988C-5F1E1B20D6B3}"/>
    <dgm:cxn modelId="{5D675B9D-36AF-4074-B49E-05635F2D69AE}" type="presOf" srcId="{B6C962FD-DECF-4DE6-82CB-9A0B23D2BAAB}" destId="{634D1715-424D-449F-B92E-E5F8958C5F8A}" srcOrd="0" destOrd="0" presId="urn:microsoft.com/office/officeart/2005/8/layout/vList5"/>
    <dgm:cxn modelId="{1EC546A5-F95F-4BEC-AEB0-E76C67D9DF4F}" type="presOf" srcId="{199A4CCB-C8B1-4650-9A90-DF1990FFC672}" destId="{0E25B360-6B22-4584-9920-6E78F77C3E31}" srcOrd="0" destOrd="0" presId="urn:microsoft.com/office/officeart/2005/8/layout/vList5"/>
    <dgm:cxn modelId="{B6E466A9-B08F-491F-876F-86D388105D2C}" type="presOf" srcId="{469CC42B-26EF-4EF3-A57A-06020DEC8AAB}" destId="{AF23371A-60F4-465F-8F3D-B80889265517}" srcOrd="0" destOrd="0" presId="urn:microsoft.com/office/officeart/2005/8/layout/vList5"/>
    <dgm:cxn modelId="{A9ED37BB-8558-49AF-9D5E-0152D6CBE8B1}" srcId="{89FFFB0B-0D29-443E-BD27-AFEB67966037}" destId="{D9CA1BAC-3792-4BB5-8480-05300B9D7F84}" srcOrd="5" destOrd="0" parTransId="{01915573-BC0B-478D-8409-9F1CE795CC36}" sibTransId="{D0140CD7-0A60-43A7-B2E8-D0C26C4BC230}"/>
    <dgm:cxn modelId="{18A6BAC1-C192-4261-A256-A7CBD1C999FE}" type="presOf" srcId="{E697F700-762A-45FA-9AE9-9FF5A06B1573}" destId="{52FD7BCD-C80E-40B2-BA21-8A675614850C}" srcOrd="0" destOrd="0" presId="urn:microsoft.com/office/officeart/2005/8/layout/vList5"/>
    <dgm:cxn modelId="{326262D6-9ECB-4E35-9F00-A98C77F23D6A}" srcId="{03A9B386-A0A5-4A5E-AA34-EEA013128643}" destId="{469CC42B-26EF-4EF3-A57A-06020DEC8AAB}" srcOrd="0" destOrd="0" parTransId="{92D02D37-AC5E-4A98-BF22-D7A1D4E0CABA}" sibTransId="{EE84B588-F67C-4846-9577-E9A5C8C57A44}"/>
    <dgm:cxn modelId="{A8259AE1-1042-433D-9EB7-CB44E49138F4}" type="presOf" srcId="{D9CA1BAC-3792-4BB5-8480-05300B9D7F84}" destId="{FA0A7267-97C1-4907-8E71-D70A3D9E273E}" srcOrd="0" destOrd="0" presId="urn:microsoft.com/office/officeart/2005/8/layout/vList5"/>
    <dgm:cxn modelId="{4E1D8FE4-E0E9-4F12-9100-07759906C4EA}" srcId="{89FFFB0B-0D29-443E-BD27-AFEB67966037}" destId="{18E89E67-39E4-447D-B144-2C314D4E0A8C}" srcOrd="1" destOrd="0" parTransId="{6631A0E6-602E-446E-ADC5-C6F413664B0B}" sibTransId="{D3190B2E-2845-4904-87E7-357C0CDCF620}"/>
    <dgm:cxn modelId="{0D469BE9-2042-4A19-949D-9C3D7CDF364B}" type="presOf" srcId="{89FFFB0B-0D29-443E-BD27-AFEB67966037}" destId="{5070E2A2-FFA3-4DE2-87A7-19B2C371E418}" srcOrd="0" destOrd="0" presId="urn:microsoft.com/office/officeart/2005/8/layout/vList5"/>
    <dgm:cxn modelId="{109EF7F4-27C0-4FB7-BE8A-A7BDA969FD82}" type="presOf" srcId="{03A9B386-A0A5-4A5E-AA34-EEA013128643}" destId="{98E28204-25C4-48F9-BEFB-0AB211747884}" srcOrd="0" destOrd="0" presId="urn:microsoft.com/office/officeart/2005/8/layout/vList5"/>
    <dgm:cxn modelId="{03E71E3B-F794-43CF-855A-F80E1F6F1A5B}" type="presParOf" srcId="{5070E2A2-FFA3-4DE2-87A7-19B2C371E418}" destId="{14C442FD-90EC-4496-AF92-5B267742BEE4}" srcOrd="0" destOrd="0" presId="urn:microsoft.com/office/officeart/2005/8/layout/vList5"/>
    <dgm:cxn modelId="{0DFC944C-0AE6-450A-9796-C191CD86986D}" type="presParOf" srcId="{14C442FD-90EC-4496-AF92-5B267742BEE4}" destId="{FD256941-F560-46A8-9F79-158665833EE2}" srcOrd="0" destOrd="0" presId="urn:microsoft.com/office/officeart/2005/8/layout/vList5"/>
    <dgm:cxn modelId="{FE1D59B8-5674-4552-8482-5C254DF573EB}" type="presParOf" srcId="{14C442FD-90EC-4496-AF92-5B267742BEE4}" destId="{3A18232B-6CCC-4A5E-AF35-182A292CDB67}" srcOrd="1" destOrd="0" presId="urn:microsoft.com/office/officeart/2005/8/layout/vList5"/>
    <dgm:cxn modelId="{2D29DFAC-CE1D-4D3B-8CCB-B29F5F5ECBA7}" type="presParOf" srcId="{5070E2A2-FFA3-4DE2-87A7-19B2C371E418}" destId="{C24849C7-20E5-4489-9B72-7F2F02BD3CF9}" srcOrd="1" destOrd="0" presId="urn:microsoft.com/office/officeart/2005/8/layout/vList5"/>
    <dgm:cxn modelId="{263B9CF6-EF0A-4A2A-A7E7-445C5CB083E4}" type="presParOf" srcId="{5070E2A2-FFA3-4DE2-87A7-19B2C371E418}" destId="{305829FA-4A11-42B1-9AB4-E977D46289CD}" srcOrd="2" destOrd="0" presId="urn:microsoft.com/office/officeart/2005/8/layout/vList5"/>
    <dgm:cxn modelId="{E19B02C8-20C8-4DF7-A70E-B9A432F405F1}" type="presParOf" srcId="{305829FA-4A11-42B1-9AB4-E977D46289CD}" destId="{B8114388-BF06-4061-A577-53116F4F5B94}" srcOrd="0" destOrd="0" presId="urn:microsoft.com/office/officeart/2005/8/layout/vList5"/>
    <dgm:cxn modelId="{2C4D7C6D-D96F-48D7-9E92-0102BE899ABB}" type="presParOf" srcId="{305829FA-4A11-42B1-9AB4-E977D46289CD}" destId="{7BA45B82-0EE0-4449-9A3D-18C1E196F052}" srcOrd="1" destOrd="0" presId="urn:microsoft.com/office/officeart/2005/8/layout/vList5"/>
    <dgm:cxn modelId="{5299CE6D-5E45-4289-AE8D-3B6C603AB4D5}" type="presParOf" srcId="{5070E2A2-FFA3-4DE2-87A7-19B2C371E418}" destId="{BC739F19-260B-4D33-8788-97C5905F029B}" srcOrd="3" destOrd="0" presId="urn:microsoft.com/office/officeart/2005/8/layout/vList5"/>
    <dgm:cxn modelId="{BED99879-2913-41B0-A875-37AB048DF4B3}" type="presParOf" srcId="{5070E2A2-FFA3-4DE2-87A7-19B2C371E418}" destId="{D8E9FFF1-F7FB-47F2-9346-C2F6F83FC9F6}" srcOrd="4" destOrd="0" presId="urn:microsoft.com/office/officeart/2005/8/layout/vList5"/>
    <dgm:cxn modelId="{101CBE8C-47DF-488A-A180-496144812794}" type="presParOf" srcId="{D8E9FFF1-F7FB-47F2-9346-C2F6F83FC9F6}" destId="{9959B630-AD05-4DEB-BF9C-2F1F3AEB2952}" srcOrd="0" destOrd="0" presId="urn:microsoft.com/office/officeart/2005/8/layout/vList5"/>
    <dgm:cxn modelId="{A5AC2CD3-7771-4160-8294-08AF7F41428E}" type="presParOf" srcId="{D8E9FFF1-F7FB-47F2-9346-C2F6F83FC9F6}" destId="{52FD7BCD-C80E-40B2-BA21-8A675614850C}" srcOrd="1" destOrd="0" presId="urn:microsoft.com/office/officeart/2005/8/layout/vList5"/>
    <dgm:cxn modelId="{832F8540-1673-4019-8B58-776AB3CBFBE1}" type="presParOf" srcId="{5070E2A2-FFA3-4DE2-87A7-19B2C371E418}" destId="{7CA49D52-C2D8-44AD-8D99-4C0B78EF101B}" srcOrd="5" destOrd="0" presId="urn:microsoft.com/office/officeart/2005/8/layout/vList5"/>
    <dgm:cxn modelId="{60BA70D7-8E34-4115-AB9B-A5506708B404}" type="presParOf" srcId="{5070E2A2-FFA3-4DE2-87A7-19B2C371E418}" destId="{282CF44A-47A0-4A20-BBFE-AFE89D2A2142}" srcOrd="6" destOrd="0" presId="urn:microsoft.com/office/officeart/2005/8/layout/vList5"/>
    <dgm:cxn modelId="{60DAE115-D528-4C91-932F-F1A5EE8037B3}" type="presParOf" srcId="{282CF44A-47A0-4A20-BBFE-AFE89D2A2142}" destId="{98E28204-25C4-48F9-BEFB-0AB211747884}" srcOrd="0" destOrd="0" presId="urn:microsoft.com/office/officeart/2005/8/layout/vList5"/>
    <dgm:cxn modelId="{150EEDB2-8005-4009-A050-7EB1D61D036E}" type="presParOf" srcId="{282CF44A-47A0-4A20-BBFE-AFE89D2A2142}" destId="{AF23371A-60F4-465F-8F3D-B80889265517}" srcOrd="1" destOrd="0" presId="urn:microsoft.com/office/officeart/2005/8/layout/vList5"/>
    <dgm:cxn modelId="{8C91849A-5B45-473E-BB37-87A3BB17AB97}" type="presParOf" srcId="{5070E2A2-FFA3-4DE2-87A7-19B2C371E418}" destId="{920F30A8-333F-4B5E-B140-A017BF4D27EF}" srcOrd="7" destOrd="0" presId="urn:microsoft.com/office/officeart/2005/8/layout/vList5"/>
    <dgm:cxn modelId="{237D9414-07CB-4411-9EDE-DD1C2354416D}" type="presParOf" srcId="{5070E2A2-FFA3-4DE2-87A7-19B2C371E418}" destId="{461A138F-BC32-471B-B42C-1B729C090EBB}" srcOrd="8" destOrd="0" presId="urn:microsoft.com/office/officeart/2005/8/layout/vList5"/>
    <dgm:cxn modelId="{6DDFEEAF-F704-4332-8786-4D936E8015DE}" type="presParOf" srcId="{461A138F-BC32-471B-B42C-1B729C090EBB}" destId="{0E25B360-6B22-4584-9920-6E78F77C3E31}" srcOrd="0" destOrd="0" presId="urn:microsoft.com/office/officeart/2005/8/layout/vList5"/>
    <dgm:cxn modelId="{41D0273A-27FA-45A9-BEBE-9848E65202B9}" type="presParOf" srcId="{461A138F-BC32-471B-B42C-1B729C090EBB}" destId="{58439A9F-1C5A-44E5-B7F2-A67DE489F316}" srcOrd="1" destOrd="0" presId="urn:microsoft.com/office/officeart/2005/8/layout/vList5"/>
    <dgm:cxn modelId="{BC7534D9-94AF-44E1-B4A6-8BC9E1DA26A7}" type="presParOf" srcId="{5070E2A2-FFA3-4DE2-87A7-19B2C371E418}" destId="{4F3ABE14-C1DA-41CE-8D9C-452CDC6D1C08}" srcOrd="9" destOrd="0" presId="urn:microsoft.com/office/officeart/2005/8/layout/vList5"/>
    <dgm:cxn modelId="{6C979897-5F02-46A5-AA85-D19F45DFA61F}" type="presParOf" srcId="{5070E2A2-FFA3-4DE2-87A7-19B2C371E418}" destId="{B968AD37-E767-47D5-9D35-FFC28852AC5C}" srcOrd="10" destOrd="0" presId="urn:microsoft.com/office/officeart/2005/8/layout/vList5"/>
    <dgm:cxn modelId="{CBF53043-2097-45F9-AC17-D841C54350E1}" type="presParOf" srcId="{B968AD37-E767-47D5-9D35-FFC28852AC5C}" destId="{FA0A7267-97C1-4907-8E71-D70A3D9E273E}" srcOrd="0" destOrd="0" presId="urn:microsoft.com/office/officeart/2005/8/layout/vList5"/>
    <dgm:cxn modelId="{D6C06604-7586-4A0E-A8D7-CDE2ABFDB3C3}" type="presParOf" srcId="{B968AD37-E767-47D5-9D35-FFC28852AC5C}" destId="{634D1715-424D-449F-B92E-E5F8958C5F8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EE44C9-0AF3-4FF5-A4A5-EA403A1DE3F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02D8F9-8592-4C9E-BC82-D6611E2E3684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Google</a:t>
          </a:r>
        </a:p>
      </dgm:t>
    </dgm:pt>
    <dgm:pt modelId="{BF5D45B4-0456-4B97-9E9D-D80555E9F379}" type="parTrans" cxnId="{47AB39B9-E8DF-46FE-8163-AD155719AE4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45D87EB-7F99-45F0-8F2E-98AC31BE7EB5}" type="sibTrans" cxnId="{47AB39B9-E8DF-46FE-8163-AD155719AE4D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D3C8600-6E66-454D-9E0A-EFB0F9961C05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Facebook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A83602D-000F-442A-9D10-73866A6FCD5F}" type="parTrans" cxnId="{68172F48-D8E8-4DC3-86B5-6A28B7B4F80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56104D7-6018-48AF-9D42-F284452C984D}" type="sibTrans" cxnId="{68172F48-D8E8-4DC3-86B5-6A28B7B4F80A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7BC6F18-420F-46C6-9A0E-433A3AE3E087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Kép, Videó, Galéria</a:t>
          </a:r>
        </a:p>
      </dgm:t>
    </dgm:pt>
    <dgm:pt modelId="{22E5499B-416F-43B9-BED1-57D2F7370DF0}" type="parTrans" cxnId="{29844C6E-AA21-4F3D-B4B3-0D03D1C85320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23DDCC9-55EE-485D-9493-F82CFA205DCD}" type="sibTrans" cxnId="{29844C6E-AA21-4F3D-B4B3-0D03D1C85320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1A01382-4AD5-4F86-A370-A29FD78C1787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Egyéb</a:t>
          </a:r>
        </a:p>
      </dgm:t>
    </dgm:pt>
    <dgm:pt modelId="{0969549A-6495-4EC1-8102-59B28B3CB8FE}" type="parTrans" cxnId="{840F72B4-59D9-4EDD-AC7C-F6873B86F7D3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A2E9CD4-242E-43D6-BB85-B0F38D93F4C2}" type="sibTrans" cxnId="{840F72B4-59D9-4EDD-AC7C-F6873B86F7D3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7729D5A-525B-4E0F-997E-93125A362910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E-mail</a:t>
          </a:r>
        </a:p>
      </dgm:t>
    </dgm:pt>
    <dgm:pt modelId="{93F15706-88BE-47FC-A4E9-72EFD6B152D8}" type="parTrans" cxnId="{5A979A65-7E97-499C-AA55-37F5211AB37C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3037796-244E-4CED-9F97-C81AAEAA835B}" type="sibTrans" cxnId="{5A979A65-7E97-499C-AA55-37F5211AB37C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617A1D0-177A-4357-BB49-E6D1868319B0}">
      <dgm:prSet phldrT="[Szöveg]"/>
      <dgm:spPr/>
      <dgm:t>
        <a:bodyPr/>
        <a:lstStyle/>
        <a:p>
          <a:r>
            <a:rPr lang="hu-HU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Ads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75DE09B-EA3A-422A-B013-0B44E882D3EC}" type="parTrans" cxnId="{14F7EA38-151F-432C-9668-E1546EF9CB7E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651573-68D2-4FB7-854A-3AE498DC469B}" type="sibTrans" cxnId="{14F7EA38-151F-432C-9668-E1546EF9CB7E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74188EB-2328-49D2-9AF5-131B3EBF244A}">
      <dgm:prSet phldrT="[Szöveg]"/>
      <dgm:spPr/>
      <dgm:t>
        <a:bodyPr/>
        <a:lstStyle/>
        <a:p>
          <a:r>
            <a:rPr lang="hu-HU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YouTube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2DA84CD-9C0A-459D-AD15-3BDCF7F26791}" type="parTrans" cxnId="{6EB5A3E9-8E39-4309-A2E5-A1EA384F6B18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0D9C2F-1134-4A2F-B30B-4D948BD34FCD}" type="sibTrans" cxnId="{6EB5A3E9-8E39-4309-A2E5-A1EA384F6B18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4C1C1EE-5DC8-4D3F-B122-F37D3A2EFED3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PPC (pay per click)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8CB9B86-17BB-4DB7-9281-B2F1F5831559}" type="parTrans" cxnId="{64C06385-9FBB-4769-BFC5-E0C216FA4973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8AE946A-F884-4A61-8869-A84C2EE65FA6}" type="sibTrans" cxnId="{64C06385-9FBB-4769-BFC5-E0C216FA4973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0DABBD6-0588-4D58-B4F2-ECC69218D484}">
      <dgm:prSet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Bannerek</a:t>
          </a:r>
        </a:p>
      </dgm:t>
    </dgm:pt>
    <dgm:pt modelId="{C1A5560E-0ABE-4D84-997A-7A0215525F8A}" type="parTrans" cxnId="{F8C01A71-C8A3-4987-A596-F5A14A5FB86F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D0265BF-7A9D-4F24-BB12-329B89A9FB1B}" type="sibTrans" cxnId="{F8C01A71-C8A3-4987-A596-F5A14A5FB86F}">
      <dgm:prSet/>
      <dgm:spPr/>
      <dgm:t>
        <a:bodyPr/>
        <a:lstStyle/>
        <a:p>
          <a:endParaRPr lang="hu-HU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6F43004-AFBE-4588-B7BF-4B05EDC8E365}" type="pres">
      <dgm:prSet presAssocID="{D7EE44C9-0AF3-4FF5-A4A5-EA403A1DE3FD}" presName="Name0" presStyleCnt="0">
        <dgm:presLayoutVars>
          <dgm:dir/>
          <dgm:animLvl val="lvl"/>
          <dgm:resizeHandles val="exact"/>
        </dgm:presLayoutVars>
      </dgm:prSet>
      <dgm:spPr/>
    </dgm:pt>
    <dgm:pt modelId="{E38E0FFC-E80D-4D31-BF28-6BEE5FAD547D}" type="pres">
      <dgm:prSet presAssocID="{9802D8F9-8592-4C9E-BC82-D6611E2E3684}" presName="linNode" presStyleCnt="0"/>
      <dgm:spPr/>
    </dgm:pt>
    <dgm:pt modelId="{1764FF61-02B8-438C-A622-7B2FABAA69B1}" type="pres">
      <dgm:prSet presAssocID="{9802D8F9-8592-4C9E-BC82-D6611E2E368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D495C0E-53FE-4053-83CE-B73ACDCF17B8}" type="pres">
      <dgm:prSet presAssocID="{9802D8F9-8592-4C9E-BC82-D6611E2E3684}" presName="descendantText" presStyleLbl="alignAccFollowNode1" presStyleIdx="0" presStyleCnt="3">
        <dgm:presLayoutVars>
          <dgm:bulletEnabled val="1"/>
        </dgm:presLayoutVars>
      </dgm:prSet>
      <dgm:spPr/>
    </dgm:pt>
    <dgm:pt modelId="{6C78E733-50F8-41E2-8618-EC53945A20A2}" type="pres">
      <dgm:prSet presAssocID="{545D87EB-7F99-45F0-8F2E-98AC31BE7EB5}" presName="sp" presStyleCnt="0"/>
      <dgm:spPr/>
    </dgm:pt>
    <dgm:pt modelId="{AE902C90-9BA8-42E1-9E3C-927E77E1DE88}" type="pres">
      <dgm:prSet presAssocID="{2D3C8600-6E66-454D-9E0A-EFB0F9961C05}" presName="linNode" presStyleCnt="0"/>
      <dgm:spPr/>
    </dgm:pt>
    <dgm:pt modelId="{A073EFDA-FFDB-4981-BE67-5CDC72BB44C6}" type="pres">
      <dgm:prSet presAssocID="{2D3C8600-6E66-454D-9E0A-EFB0F9961C0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95242CC-0E5D-4ADC-A6D3-1DAD1D63BE38}" type="pres">
      <dgm:prSet presAssocID="{2D3C8600-6E66-454D-9E0A-EFB0F9961C05}" presName="descendantText" presStyleLbl="alignAccFollowNode1" presStyleIdx="1" presStyleCnt="3">
        <dgm:presLayoutVars>
          <dgm:bulletEnabled val="1"/>
        </dgm:presLayoutVars>
      </dgm:prSet>
      <dgm:spPr/>
    </dgm:pt>
    <dgm:pt modelId="{FBDA1F09-1BD7-426F-A149-120979778FC5}" type="pres">
      <dgm:prSet presAssocID="{F56104D7-6018-48AF-9D42-F284452C984D}" presName="sp" presStyleCnt="0"/>
      <dgm:spPr/>
    </dgm:pt>
    <dgm:pt modelId="{3C02DE42-F59A-4AB6-ADE7-0A93447FA6D0}" type="pres">
      <dgm:prSet presAssocID="{71A01382-4AD5-4F86-A370-A29FD78C1787}" presName="linNode" presStyleCnt="0"/>
      <dgm:spPr/>
    </dgm:pt>
    <dgm:pt modelId="{E2188AC2-9CD2-4502-AB6E-2E3A9E222B62}" type="pres">
      <dgm:prSet presAssocID="{71A01382-4AD5-4F86-A370-A29FD78C178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E324BE1-A9AD-4F4F-8E9F-D923A1BF272A}" type="pres">
      <dgm:prSet presAssocID="{71A01382-4AD5-4F86-A370-A29FD78C178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994A301-2253-499A-B509-2D8A2D2B70CE}" type="presOf" srcId="{10DABBD6-0588-4D58-B4F2-ECC69218D484}" destId="{5E324BE1-A9AD-4F4F-8E9F-D923A1BF272A}" srcOrd="0" destOrd="0" presId="urn:microsoft.com/office/officeart/2005/8/layout/vList5"/>
    <dgm:cxn modelId="{566C4F09-7739-4A5A-A688-2C2D45B9DA5D}" type="presOf" srcId="{44C1C1EE-5DC8-4D3F-B122-F37D3A2EFED3}" destId="{395242CC-0E5D-4ADC-A6D3-1DAD1D63BE38}" srcOrd="0" destOrd="0" presId="urn:microsoft.com/office/officeart/2005/8/layout/vList5"/>
    <dgm:cxn modelId="{14F7EA38-151F-432C-9668-E1546EF9CB7E}" srcId="{9802D8F9-8592-4C9E-BC82-D6611E2E3684}" destId="{6617A1D0-177A-4357-BB49-E6D1868319B0}" srcOrd="0" destOrd="0" parTransId="{A75DE09B-EA3A-422A-B013-0B44E882D3EC}" sibTransId="{9A651573-68D2-4FB7-854A-3AE498DC469B}"/>
    <dgm:cxn modelId="{5A979A65-7E97-499C-AA55-37F5211AB37C}" srcId="{71A01382-4AD5-4F86-A370-A29FD78C1787}" destId="{47729D5A-525B-4E0F-997E-93125A362910}" srcOrd="1" destOrd="0" parTransId="{93F15706-88BE-47FC-A4E9-72EFD6B152D8}" sibTransId="{B3037796-244E-4CED-9F97-C81AAEAA835B}"/>
    <dgm:cxn modelId="{68172F48-D8E8-4DC3-86B5-6A28B7B4F80A}" srcId="{D7EE44C9-0AF3-4FF5-A4A5-EA403A1DE3FD}" destId="{2D3C8600-6E66-454D-9E0A-EFB0F9961C05}" srcOrd="1" destOrd="0" parTransId="{AA83602D-000F-442A-9D10-73866A6FCD5F}" sibTransId="{F56104D7-6018-48AF-9D42-F284452C984D}"/>
    <dgm:cxn modelId="{29844C6E-AA21-4F3D-B4B3-0D03D1C85320}" srcId="{2D3C8600-6E66-454D-9E0A-EFB0F9961C05}" destId="{87BC6F18-420F-46C6-9A0E-433A3AE3E087}" srcOrd="1" destOrd="0" parTransId="{22E5499B-416F-43B9-BED1-57D2F7370DF0}" sibTransId="{723DDCC9-55EE-485D-9493-F82CFA205DCD}"/>
    <dgm:cxn modelId="{F8C01A71-C8A3-4987-A596-F5A14A5FB86F}" srcId="{71A01382-4AD5-4F86-A370-A29FD78C1787}" destId="{10DABBD6-0588-4D58-B4F2-ECC69218D484}" srcOrd="0" destOrd="0" parTransId="{C1A5560E-0ABE-4D84-997A-7A0215525F8A}" sibTransId="{FD0265BF-7A9D-4F24-BB12-329B89A9FB1B}"/>
    <dgm:cxn modelId="{C69CC672-A478-4346-A5CA-CD1750C52B1D}" type="presOf" srcId="{2D3C8600-6E66-454D-9E0A-EFB0F9961C05}" destId="{A073EFDA-FFDB-4981-BE67-5CDC72BB44C6}" srcOrd="0" destOrd="0" presId="urn:microsoft.com/office/officeart/2005/8/layout/vList5"/>
    <dgm:cxn modelId="{2B774E55-9C1B-4656-9511-222A310C1F24}" type="presOf" srcId="{47729D5A-525B-4E0F-997E-93125A362910}" destId="{5E324BE1-A9AD-4F4F-8E9F-D923A1BF272A}" srcOrd="0" destOrd="1" presId="urn:microsoft.com/office/officeart/2005/8/layout/vList5"/>
    <dgm:cxn modelId="{8699F577-B919-48F6-B34C-495E4B174AAB}" type="presOf" srcId="{87BC6F18-420F-46C6-9A0E-433A3AE3E087}" destId="{395242CC-0E5D-4ADC-A6D3-1DAD1D63BE38}" srcOrd="0" destOrd="1" presId="urn:microsoft.com/office/officeart/2005/8/layout/vList5"/>
    <dgm:cxn modelId="{64C06385-9FBB-4769-BFC5-E0C216FA4973}" srcId="{2D3C8600-6E66-454D-9E0A-EFB0F9961C05}" destId="{44C1C1EE-5DC8-4D3F-B122-F37D3A2EFED3}" srcOrd="0" destOrd="0" parTransId="{68CB9B86-17BB-4DB7-9281-B2F1F5831559}" sibTransId="{78AE946A-F884-4A61-8869-A84C2EE65FA6}"/>
    <dgm:cxn modelId="{3D676896-9E53-4696-A3A1-4B598EA5464D}" type="presOf" srcId="{6617A1D0-177A-4357-BB49-E6D1868319B0}" destId="{2D495C0E-53FE-4053-83CE-B73ACDCF17B8}" srcOrd="0" destOrd="0" presId="urn:microsoft.com/office/officeart/2005/8/layout/vList5"/>
    <dgm:cxn modelId="{F4C0A3B0-9992-48B3-91F7-126B0E45A377}" type="presOf" srcId="{D7EE44C9-0AF3-4FF5-A4A5-EA403A1DE3FD}" destId="{C6F43004-AFBE-4588-B7BF-4B05EDC8E365}" srcOrd="0" destOrd="0" presId="urn:microsoft.com/office/officeart/2005/8/layout/vList5"/>
    <dgm:cxn modelId="{840F72B4-59D9-4EDD-AC7C-F6873B86F7D3}" srcId="{D7EE44C9-0AF3-4FF5-A4A5-EA403A1DE3FD}" destId="{71A01382-4AD5-4F86-A370-A29FD78C1787}" srcOrd="2" destOrd="0" parTransId="{0969549A-6495-4EC1-8102-59B28B3CB8FE}" sibTransId="{CA2E9CD4-242E-43D6-BB85-B0F38D93F4C2}"/>
    <dgm:cxn modelId="{9B500FB5-0A29-45F2-9050-6589290505C3}" type="presOf" srcId="{71A01382-4AD5-4F86-A370-A29FD78C1787}" destId="{E2188AC2-9CD2-4502-AB6E-2E3A9E222B62}" srcOrd="0" destOrd="0" presId="urn:microsoft.com/office/officeart/2005/8/layout/vList5"/>
    <dgm:cxn modelId="{47AB39B9-E8DF-46FE-8163-AD155719AE4D}" srcId="{D7EE44C9-0AF3-4FF5-A4A5-EA403A1DE3FD}" destId="{9802D8F9-8592-4C9E-BC82-D6611E2E3684}" srcOrd="0" destOrd="0" parTransId="{BF5D45B4-0456-4B97-9E9D-D80555E9F379}" sibTransId="{545D87EB-7F99-45F0-8F2E-98AC31BE7EB5}"/>
    <dgm:cxn modelId="{6FB1F8DC-FE5E-43EC-A1D9-9C71ACD5A381}" type="presOf" srcId="{874188EB-2328-49D2-9AF5-131B3EBF244A}" destId="{2D495C0E-53FE-4053-83CE-B73ACDCF17B8}" srcOrd="0" destOrd="1" presId="urn:microsoft.com/office/officeart/2005/8/layout/vList5"/>
    <dgm:cxn modelId="{6EB5A3E9-8E39-4309-A2E5-A1EA384F6B18}" srcId="{9802D8F9-8592-4C9E-BC82-D6611E2E3684}" destId="{874188EB-2328-49D2-9AF5-131B3EBF244A}" srcOrd="1" destOrd="0" parTransId="{62DA84CD-9C0A-459D-AD15-3BDCF7F26791}" sibTransId="{4F0D9C2F-1134-4A2F-B30B-4D948BD34FCD}"/>
    <dgm:cxn modelId="{31EB75FC-2FAF-4076-B94E-22003760CD2C}" type="presOf" srcId="{9802D8F9-8592-4C9E-BC82-D6611E2E3684}" destId="{1764FF61-02B8-438C-A622-7B2FABAA69B1}" srcOrd="0" destOrd="0" presId="urn:microsoft.com/office/officeart/2005/8/layout/vList5"/>
    <dgm:cxn modelId="{2F8D2415-19AC-449D-A741-B8C1ABA88953}" type="presParOf" srcId="{C6F43004-AFBE-4588-B7BF-4B05EDC8E365}" destId="{E38E0FFC-E80D-4D31-BF28-6BEE5FAD547D}" srcOrd="0" destOrd="0" presId="urn:microsoft.com/office/officeart/2005/8/layout/vList5"/>
    <dgm:cxn modelId="{512681C6-3371-4638-B16B-3C200040F2BB}" type="presParOf" srcId="{E38E0FFC-E80D-4D31-BF28-6BEE5FAD547D}" destId="{1764FF61-02B8-438C-A622-7B2FABAA69B1}" srcOrd="0" destOrd="0" presId="urn:microsoft.com/office/officeart/2005/8/layout/vList5"/>
    <dgm:cxn modelId="{FA57D89F-3559-45E0-A6D7-6F30D866FA59}" type="presParOf" srcId="{E38E0FFC-E80D-4D31-BF28-6BEE5FAD547D}" destId="{2D495C0E-53FE-4053-83CE-B73ACDCF17B8}" srcOrd="1" destOrd="0" presId="urn:microsoft.com/office/officeart/2005/8/layout/vList5"/>
    <dgm:cxn modelId="{74CA366F-EA48-4B84-A749-59618BD8BC03}" type="presParOf" srcId="{C6F43004-AFBE-4588-B7BF-4B05EDC8E365}" destId="{6C78E733-50F8-41E2-8618-EC53945A20A2}" srcOrd="1" destOrd="0" presId="urn:microsoft.com/office/officeart/2005/8/layout/vList5"/>
    <dgm:cxn modelId="{FA6860B3-1716-41D2-A636-92E69309751B}" type="presParOf" srcId="{C6F43004-AFBE-4588-B7BF-4B05EDC8E365}" destId="{AE902C90-9BA8-42E1-9E3C-927E77E1DE88}" srcOrd="2" destOrd="0" presId="urn:microsoft.com/office/officeart/2005/8/layout/vList5"/>
    <dgm:cxn modelId="{6FDE3A36-5DA0-4378-9E7A-C507207BE467}" type="presParOf" srcId="{AE902C90-9BA8-42E1-9E3C-927E77E1DE88}" destId="{A073EFDA-FFDB-4981-BE67-5CDC72BB44C6}" srcOrd="0" destOrd="0" presId="urn:microsoft.com/office/officeart/2005/8/layout/vList5"/>
    <dgm:cxn modelId="{E6FBB48A-FB83-43E4-841B-7E5A5E888B6C}" type="presParOf" srcId="{AE902C90-9BA8-42E1-9E3C-927E77E1DE88}" destId="{395242CC-0E5D-4ADC-A6D3-1DAD1D63BE38}" srcOrd="1" destOrd="0" presId="urn:microsoft.com/office/officeart/2005/8/layout/vList5"/>
    <dgm:cxn modelId="{D32C38CF-4582-4321-B684-A4937C9ECF7C}" type="presParOf" srcId="{C6F43004-AFBE-4588-B7BF-4B05EDC8E365}" destId="{FBDA1F09-1BD7-426F-A149-120979778FC5}" srcOrd="3" destOrd="0" presId="urn:microsoft.com/office/officeart/2005/8/layout/vList5"/>
    <dgm:cxn modelId="{FCAC73F4-0EAA-47E5-82AB-DC5975490216}" type="presParOf" srcId="{C6F43004-AFBE-4588-B7BF-4B05EDC8E365}" destId="{3C02DE42-F59A-4AB6-ADE7-0A93447FA6D0}" srcOrd="4" destOrd="0" presId="urn:microsoft.com/office/officeart/2005/8/layout/vList5"/>
    <dgm:cxn modelId="{23CB3AD9-8119-4AC9-9D6D-4F7FAF732826}" type="presParOf" srcId="{3C02DE42-F59A-4AB6-ADE7-0A93447FA6D0}" destId="{E2188AC2-9CD2-4502-AB6E-2E3A9E222B62}" srcOrd="0" destOrd="0" presId="urn:microsoft.com/office/officeart/2005/8/layout/vList5"/>
    <dgm:cxn modelId="{69EA948D-D17D-41B2-B984-864E10959EA3}" type="presParOf" srcId="{3C02DE42-F59A-4AB6-ADE7-0A93447FA6D0}" destId="{5E324BE1-A9AD-4F4F-8E9F-D923A1BF27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31F814-6C00-4748-8555-08556594C80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04FB980-2662-4123-BF8B-FE968967D634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Kampány</a:t>
          </a:r>
        </a:p>
      </dgm:t>
    </dgm:pt>
    <dgm:pt modelId="{F92B21AE-D689-4EFB-B2B8-C66F507993EB}" type="parTrans" cxnId="{9B6579A3-AAD4-4683-954C-9AE5792181DC}">
      <dgm:prSet/>
      <dgm:spPr/>
      <dgm:t>
        <a:bodyPr/>
        <a:lstStyle/>
        <a:p>
          <a:endParaRPr lang="hu-HU"/>
        </a:p>
      </dgm:t>
    </dgm:pt>
    <dgm:pt modelId="{F832C589-07DB-4196-9D14-FA4FF2231116}" type="sibTrans" cxnId="{9B6579A3-AAD4-4683-954C-9AE5792181DC}">
      <dgm:prSet/>
      <dgm:spPr/>
      <dgm:t>
        <a:bodyPr/>
        <a:lstStyle/>
        <a:p>
          <a:endParaRPr lang="hu-HU"/>
        </a:p>
      </dgm:t>
    </dgm:pt>
    <dgm:pt modelId="{017B2558-F820-4AE4-996B-CFB315F78178}">
      <dgm:prSet phldrT="[Szöveg]"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Kampánycél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F1645-583C-4C93-9E42-A42448FA4D04}" type="parTrans" cxnId="{73F904F3-DDE4-4C36-AB45-FDBEF08021EF}">
      <dgm:prSet/>
      <dgm:spPr/>
      <dgm:t>
        <a:bodyPr/>
        <a:lstStyle/>
        <a:p>
          <a:endParaRPr lang="hu-HU"/>
        </a:p>
      </dgm:t>
    </dgm:pt>
    <dgm:pt modelId="{9C6A7D02-DEED-4CE7-A29E-2B4F885880D2}" type="sibTrans" cxnId="{73F904F3-DDE4-4C36-AB45-FDBEF08021EF}">
      <dgm:prSet/>
      <dgm:spPr/>
      <dgm:t>
        <a:bodyPr/>
        <a:lstStyle/>
        <a:p>
          <a:endParaRPr lang="hu-HU"/>
        </a:p>
      </dgm:t>
    </dgm:pt>
    <dgm:pt modelId="{E5D7772D-6B8B-4D91-9D78-4F302D187D00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Hirdetéssorozat</a:t>
          </a:r>
        </a:p>
      </dgm:t>
    </dgm:pt>
    <dgm:pt modelId="{2280DD1B-23FA-4CEF-9617-4F683C50EB6E}" type="parTrans" cxnId="{1328E996-26E7-46A6-B304-93C6782B3D57}">
      <dgm:prSet/>
      <dgm:spPr/>
      <dgm:t>
        <a:bodyPr/>
        <a:lstStyle/>
        <a:p>
          <a:endParaRPr lang="hu-HU"/>
        </a:p>
      </dgm:t>
    </dgm:pt>
    <dgm:pt modelId="{953250C1-DE4C-442F-8047-B167B2727B68}" type="sibTrans" cxnId="{1328E996-26E7-46A6-B304-93C6782B3D57}">
      <dgm:prSet/>
      <dgm:spPr/>
      <dgm:t>
        <a:bodyPr/>
        <a:lstStyle/>
        <a:p>
          <a:endParaRPr lang="hu-HU"/>
        </a:p>
      </dgm:t>
    </dgm:pt>
    <dgm:pt modelId="{EABDC722-BDC3-430E-A895-F889AD54A833}">
      <dgm:prSet phldrT="[Szöveg]"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Célzás</a:t>
          </a:r>
          <a:endParaRPr lang="hu-HU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A70D23-538B-43FD-BBEA-5D5C9A084AA0}" type="parTrans" cxnId="{EE302DD2-4AE7-440B-B52C-D86689F3701B}">
      <dgm:prSet/>
      <dgm:spPr/>
      <dgm:t>
        <a:bodyPr/>
        <a:lstStyle/>
        <a:p>
          <a:endParaRPr lang="hu-HU"/>
        </a:p>
      </dgm:t>
    </dgm:pt>
    <dgm:pt modelId="{B70184CA-03F9-41A0-A76B-2B9D51D45F80}" type="sibTrans" cxnId="{EE302DD2-4AE7-440B-B52C-D86689F3701B}">
      <dgm:prSet/>
      <dgm:spPr/>
      <dgm:t>
        <a:bodyPr/>
        <a:lstStyle/>
        <a:p>
          <a:endParaRPr lang="hu-HU"/>
        </a:p>
      </dgm:t>
    </dgm:pt>
    <dgm:pt modelId="{01961203-C6D5-429E-9C58-00621D611DDA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</a:p>
      </dgm:t>
    </dgm:pt>
    <dgm:pt modelId="{3E669B35-4091-4F0A-9C3A-E26CD9B76F58}" type="parTrans" cxnId="{ECD5AE0C-286F-4686-BA21-154A3348F362}">
      <dgm:prSet/>
      <dgm:spPr/>
      <dgm:t>
        <a:bodyPr/>
        <a:lstStyle/>
        <a:p>
          <a:endParaRPr lang="hu-HU"/>
        </a:p>
      </dgm:t>
    </dgm:pt>
    <dgm:pt modelId="{96EB4647-0F8E-47A4-B235-A8264D4F6152}" type="sibTrans" cxnId="{ECD5AE0C-286F-4686-BA21-154A3348F362}">
      <dgm:prSet/>
      <dgm:spPr/>
      <dgm:t>
        <a:bodyPr/>
        <a:lstStyle/>
        <a:p>
          <a:endParaRPr lang="hu-HU"/>
        </a:p>
      </dgm:t>
    </dgm:pt>
    <dgm:pt modelId="{326BF5CE-96DE-4A1C-BA69-F3948FD50D47}">
      <dgm:prSet phldrT="[Szöveg]"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  <a:r>
            <a:rPr lang="hu-HU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szövege</a:t>
          </a:r>
        </a:p>
      </dgm:t>
    </dgm:pt>
    <dgm:pt modelId="{915537DB-35EA-4B3A-AE47-B33195CFF911}" type="parTrans" cxnId="{2037CB80-FE87-41DF-AD1E-D061E392B7EB}">
      <dgm:prSet/>
      <dgm:spPr/>
      <dgm:t>
        <a:bodyPr/>
        <a:lstStyle/>
        <a:p>
          <a:endParaRPr lang="hu-HU"/>
        </a:p>
      </dgm:t>
    </dgm:pt>
    <dgm:pt modelId="{8018ADA0-20B4-4E8B-B85C-D142D542869C}" type="sibTrans" cxnId="{2037CB80-FE87-41DF-AD1E-D061E392B7EB}">
      <dgm:prSet/>
      <dgm:spPr/>
      <dgm:t>
        <a:bodyPr/>
        <a:lstStyle/>
        <a:p>
          <a:endParaRPr lang="hu-HU"/>
        </a:p>
      </dgm:t>
    </dgm:pt>
    <dgm:pt modelId="{941D6950-119B-493C-917E-CB97862E7BBC}">
      <dgm:prSet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Licitálási</a:t>
          </a:r>
          <a:r>
            <a:rPr lang="hu-HU" spc="-8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stratégia</a:t>
          </a:r>
        </a:p>
      </dgm:t>
    </dgm:pt>
    <dgm:pt modelId="{98AD794E-FCA1-4A41-A24A-021E6F08A5B2}" type="parTrans" cxnId="{5F2507FE-4E14-44C4-BEBF-2FFB352D880D}">
      <dgm:prSet/>
      <dgm:spPr/>
      <dgm:t>
        <a:bodyPr/>
        <a:lstStyle/>
        <a:p>
          <a:endParaRPr lang="hu-HU"/>
        </a:p>
      </dgm:t>
    </dgm:pt>
    <dgm:pt modelId="{0DD72430-E80D-48C9-B09E-FC2217A53B13}" type="sibTrans" cxnId="{5F2507FE-4E14-44C4-BEBF-2FFB352D880D}">
      <dgm:prSet/>
      <dgm:spPr/>
      <dgm:t>
        <a:bodyPr/>
        <a:lstStyle/>
        <a:p>
          <a:endParaRPr lang="hu-HU"/>
        </a:p>
      </dgm:t>
    </dgm:pt>
    <dgm:pt modelId="{31AC6006-8FE1-4DD9-B0C4-8261F32D34F8}">
      <dgm:prSet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Költségkeret</a:t>
          </a:r>
          <a:r>
            <a:rPr lang="hu-HU" spc="-5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(?)</a:t>
          </a:r>
        </a:p>
      </dgm:t>
    </dgm:pt>
    <dgm:pt modelId="{FA02222C-BCF9-4BA7-B023-FFE9AE16F5C3}" type="parTrans" cxnId="{394E7009-5E8B-495A-8A53-6195C61C1EA2}">
      <dgm:prSet/>
      <dgm:spPr/>
      <dgm:t>
        <a:bodyPr/>
        <a:lstStyle/>
        <a:p>
          <a:endParaRPr lang="hu-HU"/>
        </a:p>
      </dgm:t>
    </dgm:pt>
    <dgm:pt modelId="{9B1E2DD6-C017-4474-A914-9F94FA536D51}" type="sibTrans" cxnId="{394E7009-5E8B-495A-8A53-6195C61C1EA2}">
      <dgm:prSet/>
      <dgm:spPr/>
      <dgm:t>
        <a:bodyPr/>
        <a:lstStyle/>
        <a:p>
          <a:endParaRPr lang="hu-HU"/>
        </a:p>
      </dgm:t>
    </dgm:pt>
    <dgm:pt modelId="{70485930-803A-46F4-BD9D-0FA81A12590A}">
      <dgm:prSet/>
      <dgm:spPr/>
      <dgm:t>
        <a:bodyPr/>
        <a:lstStyle/>
        <a:p>
          <a:r>
            <a:rPr lang="hu-HU" spc="-10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Időzítés</a:t>
          </a:r>
        </a:p>
      </dgm:t>
    </dgm:pt>
    <dgm:pt modelId="{3237B100-6AA1-413A-A4C4-99578B25BDBE}" type="parTrans" cxnId="{0C2B2119-8A64-4293-98CA-0273964DFC11}">
      <dgm:prSet/>
      <dgm:spPr/>
      <dgm:t>
        <a:bodyPr/>
        <a:lstStyle/>
        <a:p>
          <a:endParaRPr lang="hu-HU"/>
        </a:p>
      </dgm:t>
    </dgm:pt>
    <dgm:pt modelId="{1F85C9F9-CB4F-484F-BBA5-20C44EE96FF8}" type="sibTrans" cxnId="{0C2B2119-8A64-4293-98CA-0273964DFC11}">
      <dgm:prSet/>
      <dgm:spPr/>
      <dgm:t>
        <a:bodyPr/>
        <a:lstStyle/>
        <a:p>
          <a:endParaRPr lang="hu-HU"/>
        </a:p>
      </dgm:t>
    </dgm:pt>
    <dgm:pt modelId="{7CCB1A1E-874C-4D6A-BF5A-4A8A2C640BBF}">
      <dgm:prSet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Elhelyezések,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megjelenés</a:t>
          </a:r>
          <a:r>
            <a:rPr lang="hu-HU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helye </a:t>
          </a:r>
          <a:r>
            <a:rPr lang="hu-HU" spc="-4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Optimalizálás</a:t>
          </a:r>
        </a:p>
      </dgm:t>
    </dgm:pt>
    <dgm:pt modelId="{AF6E8539-2C39-4B81-99E2-067442553908}" type="parTrans" cxnId="{FA74D711-8FA3-4180-9387-648112A219F9}">
      <dgm:prSet/>
      <dgm:spPr/>
      <dgm:t>
        <a:bodyPr/>
        <a:lstStyle/>
        <a:p>
          <a:endParaRPr lang="hu-HU"/>
        </a:p>
      </dgm:t>
    </dgm:pt>
    <dgm:pt modelId="{24E2E997-596B-4138-BD57-C66C278C8DE8}" type="sibTrans" cxnId="{FA74D711-8FA3-4180-9387-648112A219F9}">
      <dgm:prSet/>
      <dgm:spPr/>
      <dgm:t>
        <a:bodyPr/>
        <a:lstStyle/>
        <a:p>
          <a:endParaRPr lang="hu-HU"/>
        </a:p>
      </dgm:t>
    </dgm:pt>
    <dgm:pt modelId="{41C8D190-0919-4BEA-A520-36ABA5469D59}">
      <dgm:prSet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Költségkeret</a:t>
          </a:r>
          <a:r>
            <a:rPr lang="hu-HU" spc="-5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(?)</a:t>
          </a:r>
        </a:p>
      </dgm:t>
    </dgm:pt>
    <dgm:pt modelId="{EDD3CBF4-2B8A-4B63-BB78-3459CF6FED43}" type="parTrans" cxnId="{CC1C6E17-1332-4FB7-9C59-E8F7228315C6}">
      <dgm:prSet/>
      <dgm:spPr/>
      <dgm:t>
        <a:bodyPr/>
        <a:lstStyle/>
        <a:p>
          <a:endParaRPr lang="hu-HU"/>
        </a:p>
      </dgm:t>
    </dgm:pt>
    <dgm:pt modelId="{74144D49-9C6C-4726-A06A-97A65EBB6E37}" type="sibTrans" cxnId="{CC1C6E17-1332-4FB7-9C59-E8F7228315C6}">
      <dgm:prSet/>
      <dgm:spPr/>
      <dgm:t>
        <a:bodyPr/>
        <a:lstStyle/>
        <a:p>
          <a:endParaRPr lang="hu-HU"/>
        </a:p>
      </dgm:t>
    </dgm:pt>
    <dgm:pt modelId="{D34427FE-907C-4AD3-9509-3D34674A4800}">
      <dgm:prSet/>
      <dgm:spPr/>
      <dgm:t>
        <a:bodyPr/>
        <a:lstStyle/>
        <a:p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  <a:r>
            <a:rPr lang="hu-HU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kreatívja</a:t>
          </a:r>
        </a:p>
      </dgm:t>
    </dgm:pt>
    <dgm:pt modelId="{2DF86781-E3F9-4324-8DD8-C00551FECE37}" type="parTrans" cxnId="{F5281329-B70A-410B-8B71-9884A4706941}">
      <dgm:prSet/>
      <dgm:spPr/>
      <dgm:t>
        <a:bodyPr/>
        <a:lstStyle/>
        <a:p>
          <a:endParaRPr lang="hu-HU"/>
        </a:p>
      </dgm:t>
    </dgm:pt>
    <dgm:pt modelId="{7844450C-AB93-4B2C-A99D-2E38D8E086FD}" type="sibTrans" cxnId="{F5281329-B70A-410B-8B71-9884A4706941}">
      <dgm:prSet/>
      <dgm:spPr/>
      <dgm:t>
        <a:bodyPr/>
        <a:lstStyle/>
        <a:p>
          <a:endParaRPr lang="hu-HU"/>
        </a:p>
      </dgm:t>
    </dgm:pt>
    <dgm:pt modelId="{BD9F5D75-C4BD-456E-A98A-ECBDE3C94A0C}">
      <dgm:prSet/>
      <dgm:spPr/>
      <dgm:t>
        <a:bodyPr/>
        <a:lstStyle/>
        <a:p>
          <a:r>
            <a:rPr lang="hu-HU" spc="-5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Landing</a:t>
          </a:r>
          <a:r>
            <a:rPr lang="hu-HU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URL</a:t>
          </a:r>
        </a:p>
      </dgm:t>
    </dgm:pt>
    <dgm:pt modelId="{9A4EDCB0-BD5A-4302-A046-D653C575C1C0}" type="parTrans" cxnId="{3402C60B-0F4E-4448-A918-4B21EBF7F3D1}">
      <dgm:prSet/>
      <dgm:spPr/>
      <dgm:t>
        <a:bodyPr/>
        <a:lstStyle/>
        <a:p>
          <a:endParaRPr lang="hu-HU"/>
        </a:p>
      </dgm:t>
    </dgm:pt>
    <dgm:pt modelId="{33FB5B69-6172-4D76-AC2B-2691BDD4B53D}" type="sibTrans" cxnId="{3402C60B-0F4E-4448-A918-4B21EBF7F3D1}">
      <dgm:prSet/>
      <dgm:spPr/>
      <dgm:t>
        <a:bodyPr/>
        <a:lstStyle/>
        <a:p>
          <a:endParaRPr lang="hu-HU"/>
        </a:p>
      </dgm:t>
    </dgm:pt>
    <dgm:pt modelId="{A887572A-3921-4838-9278-31B8597F3040}" type="pres">
      <dgm:prSet presAssocID="{0531F814-6C00-4748-8555-08556594C809}" presName="linearFlow" presStyleCnt="0">
        <dgm:presLayoutVars>
          <dgm:dir/>
          <dgm:animLvl val="lvl"/>
          <dgm:resizeHandles val="exact"/>
        </dgm:presLayoutVars>
      </dgm:prSet>
      <dgm:spPr/>
    </dgm:pt>
    <dgm:pt modelId="{DF0A16E2-8A7A-4076-901B-A2963002C0ED}" type="pres">
      <dgm:prSet presAssocID="{B04FB980-2662-4123-BF8B-FE968967D634}" presName="composite" presStyleCnt="0"/>
      <dgm:spPr/>
    </dgm:pt>
    <dgm:pt modelId="{2E82FCF2-FD74-4EDB-B7CF-FD315131C621}" type="pres">
      <dgm:prSet presAssocID="{B04FB980-2662-4123-BF8B-FE968967D63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76B8A02-17F3-4B23-AE10-AF4F3AE48A58}" type="pres">
      <dgm:prSet presAssocID="{B04FB980-2662-4123-BF8B-FE968967D634}" presName="descendantText" presStyleLbl="alignAcc1" presStyleIdx="0" presStyleCnt="3">
        <dgm:presLayoutVars>
          <dgm:bulletEnabled val="1"/>
        </dgm:presLayoutVars>
      </dgm:prSet>
      <dgm:spPr/>
    </dgm:pt>
    <dgm:pt modelId="{3D8A9DFA-42D9-4C90-9FFE-AAEAB8DEDBDD}" type="pres">
      <dgm:prSet presAssocID="{F832C589-07DB-4196-9D14-FA4FF2231116}" presName="sp" presStyleCnt="0"/>
      <dgm:spPr/>
    </dgm:pt>
    <dgm:pt modelId="{B3867E78-C8E9-4D6E-A5CC-476A2A77BCB6}" type="pres">
      <dgm:prSet presAssocID="{E5D7772D-6B8B-4D91-9D78-4F302D187D00}" presName="composite" presStyleCnt="0"/>
      <dgm:spPr/>
    </dgm:pt>
    <dgm:pt modelId="{20E27797-E3C5-41CF-8085-8882CCD6FB64}" type="pres">
      <dgm:prSet presAssocID="{E5D7772D-6B8B-4D91-9D78-4F302D187D0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1CAB1DB-AAA4-4228-8ABD-D60E43FB8303}" type="pres">
      <dgm:prSet presAssocID="{E5D7772D-6B8B-4D91-9D78-4F302D187D00}" presName="descendantText" presStyleLbl="alignAcc1" presStyleIdx="1" presStyleCnt="3">
        <dgm:presLayoutVars>
          <dgm:bulletEnabled val="1"/>
        </dgm:presLayoutVars>
      </dgm:prSet>
      <dgm:spPr/>
    </dgm:pt>
    <dgm:pt modelId="{C3B4AAD3-9243-4D12-81D1-9CF38504B6CF}" type="pres">
      <dgm:prSet presAssocID="{953250C1-DE4C-442F-8047-B167B2727B68}" presName="sp" presStyleCnt="0"/>
      <dgm:spPr/>
    </dgm:pt>
    <dgm:pt modelId="{953F548E-D0B1-4768-96BD-4799114F9400}" type="pres">
      <dgm:prSet presAssocID="{01961203-C6D5-429E-9C58-00621D611DDA}" presName="composite" presStyleCnt="0"/>
      <dgm:spPr/>
    </dgm:pt>
    <dgm:pt modelId="{388143A6-1A1D-491B-BC61-C71459FB2C75}" type="pres">
      <dgm:prSet presAssocID="{01961203-C6D5-429E-9C58-00621D611DD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5BCE1D-0C5B-443C-A806-EE81D725FD6A}" type="pres">
      <dgm:prSet presAssocID="{01961203-C6D5-429E-9C58-00621D611DD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94E7009-5E8B-495A-8A53-6195C61C1EA2}" srcId="{B04FB980-2662-4123-BF8B-FE968967D634}" destId="{31AC6006-8FE1-4DD9-B0C4-8261F32D34F8}" srcOrd="2" destOrd="0" parTransId="{FA02222C-BCF9-4BA7-B023-FFE9AE16F5C3}" sibTransId="{9B1E2DD6-C017-4474-A914-9F94FA536D51}"/>
    <dgm:cxn modelId="{3402C60B-0F4E-4448-A918-4B21EBF7F3D1}" srcId="{01961203-C6D5-429E-9C58-00621D611DDA}" destId="{BD9F5D75-C4BD-456E-A98A-ECBDE3C94A0C}" srcOrd="2" destOrd="0" parTransId="{9A4EDCB0-BD5A-4302-A046-D653C575C1C0}" sibTransId="{33FB5B69-6172-4D76-AC2B-2691BDD4B53D}"/>
    <dgm:cxn modelId="{A1E4360C-336C-4259-9BEC-DD8B9974FE44}" type="presOf" srcId="{0531F814-6C00-4748-8555-08556594C809}" destId="{A887572A-3921-4838-9278-31B8597F3040}" srcOrd="0" destOrd="0" presId="urn:microsoft.com/office/officeart/2005/8/layout/chevron2"/>
    <dgm:cxn modelId="{ECD5AE0C-286F-4686-BA21-154A3348F362}" srcId="{0531F814-6C00-4748-8555-08556594C809}" destId="{01961203-C6D5-429E-9C58-00621D611DDA}" srcOrd="2" destOrd="0" parTransId="{3E669B35-4091-4F0A-9C3A-E26CD9B76F58}" sibTransId="{96EB4647-0F8E-47A4-B235-A8264D4F6152}"/>
    <dgm:cxn modelId="{FA74D711-8FA3-4180-9387-648112A219F9}" srcId="{E5D7772D-6B8B-4D91-9D78-4F302D187D00}" destId="{7CCB1A1E-874C-4D6A-BF5A-4A8A2C640BBF}" srcOrd="2" destOrd="0" parTransId="{AF6E8539-2C39-4B81-99E2-067442553908}" sibTransId="{24E2E997-596B-4138-BD57-C66C278C8DE8}"/>
    <dgm:cxn modelId="{CC1C6E17-1332-4FB7-9C59-E8F7228315C6}" srcId="{E5D7772D-6B8B-4D91-9D78-4F302D187D00}" destId="{41C8D190-0919-4BEA-A520-36ABA5469D59}" srcOrd="3" destOrd="0" parTransId="{EDD3CBF4-2B8A-4B63-BB78-3459CF6FED43}" sibTransId="{74144D49-9C6C-4726-A06A-97A65EBB6E37}"/>
    <dgm:cxn modelId="{0C2B2119-8A64-4293-98CA-0273964DFC11}" srcId="{E5D7772D-6B8B-4D91-9D78-4F302D187D00}" destId="{70485930-803A-46F4-BD9D-0FA81A12590A}" srcOrd="1" destOrd="0" parTransId="{3237B100-6AA1-413A-A4C4-99578B25BDBE}" sibTransId="{1F85C9F9-CB4F-484F-BBA5-20C44EE96FF8}"/>
    <dgm:cxn modelId="{F5281329-B70A-410B-8B71-9884A4706941}" srcId="{01961203-C6D5-429E-9C58-00621D611DDA}" destId="{D34427FE-907C-4AD3-9509-3D34674A4800}" srcOrd="1" destOrd="0" parTransId="{2DF86781-E3F9-4324-8DD8-C00551FECE37}" sibTransId="{7844450C-AB93-4B2C-A99D-2E38D8E086FD}"/>
    <dgm:cxn modelId="{8829A664-34CC-4CDB-9ED6-382EAEAE59BD}" type="presOf" srcId="{D34427FE-907C-4AD3-9509-3D34674A4800}" destId="{AA5BCE1D-0C5B-443C-A806-EE81D725FD6A}" srcOrd="0" destOrd="1" presId="urn:microsoft.com/office/officeart/2005/8/layout/chevron2"/>
    <dgm:cxn modelId="{2F263E67-771C-4B5B-991F-0029EC593B84}" type="presOf" srcId="{E5D7772D-6B8B-4D91-9D78-4F302D187D00}" destId="{20E27797-E3C5-41CF-8085-8882CCD6FB64}" srcOrd="0" destOrd="0" presId="urn:microsoft.com/office/officeart/2005/8/layout/chevron2"/>
    <dgm:cxn modelId="{9FE23F50-6BC9-4E6A-A09B-15729AF6A690}" type="presOf" srcId="{B04FB980-2662-4123-BF8B-FE968967D634}" destId="{2E82FCF2-FD74-4EDB-B7CF-FD315131C621}" srcOrd="0" destOrd="0" presId="urn:microsoft.com/office/officeart/2005/8/layout/chevron2"/>
    <dgm:cxn modelId="{2A14E150-B66C-43F4-9691-767A00D82B60}" type="presOf" srcId="{41C8D190-0919-4BEA-A520-36ABA5469D59}" destId="{31CAB1DB-AAA4-4228-8ABD-D60E43FB8303}" srcOrd="0" destOrd="3" presId="urn:microsoft.com/office/officeart/2005/8/layout/chevron2"/>
    <dgm:cxn modelId="{96F4C37B-BDC2-4A38-871D-669CA9A4F29C}" type="presOf" srcId="{70485930-803A-46F4-BD9D-0FA81A12590A}" destId="{31CAB1DB-AAA4-4228-8ABD-D60E43FB8303}" srcOrd="0" destOrd="1" presId="urn:microsoft.com/office/officeart/2005/8/layout/chevron2"/>
    <dgm:cxn modelId="{97109C7C-DE46-4F5D-8720-F0383F79ED32}" type="presOf" srcId="{941D6950-119B-493C-917E-CB97862E7BBC}" destId="{576B8A02-17F3-4B23-AE10-AF4F3AE48A58}" srcOrd="0" destOrd="1" presId="urn:microsoft.com/office/officeart/2005/8/layout/chevron2"/>
    <dgm:cxn modelId="{2037CB80-FE87-41DF-AD1E-D061E392B7EB}" srcId="{01961203-C6D5-429E-9C58-00621D611DDA}" destId="{326BF5CE-96DE-4A1C-BA69-F3948FD50D47}" srcOrd="0" destOrd="0" parTransId="{915537DB-35EA-4B3A-AE47-B33195CFF911}" sibTransId="{8018ADA0-20B4-4E8B-B85C-D142D542869C}"/>
    <dgm:cxn modelId="{C5139F84-EFA2-4C48-9C6D-90B2272D2C6A}" type="presOf" srcId="{EABDC722-BDC3-430E-A895-F889AD54A833}" destId="{31CAB1DB-AAA4-4228-8ABD-D60E43FB8303}" srcOrd="0" destOrd="0" presId="urn:microsoft.com/office/officeart/2005/8/layout/chevron2"/>
    <dgm:cxn modelId="{1A7BD886-B7DB-4557-BD34-CFB170AEE945}" type="presOf" srcId="{326BF5CE-96DE-4A1C-BA69-F3948FD50D47}" destId="{AA5BCE1D-0C5B-443C-A806-EE81D725FD6A}" srcOrd="0" destOrd="0" presId="urn:microsoft.com/office/officeart/2005/8/layout/chevron2"/>
    <dgm:cxn modelId="{69454E8F-9689-4A7C-9761-6AF8AB6050FB}" type="presOf" srcId="{01961203-C6D5-429E-9C58-00621D611DDA}" destId="{388143A6-1A1D-491B-BC61-C71459FB2C75}" srcOrd="0" destOrd="0" presId="urn:microsoft.com/office/officeart/2005/8/layout/chevron2"/>
    <dgm:cxn modelId="{1328E996-26E7-46A6-B304-93C6782B3D57}" srcId="{0531F814-6C00-4748-8555-08556594C809}" destId="{E5D7772D-6B8B-4D91-9D78-4F302D187D00}" srcOrd="1" destOrd="0" parTransId="{2280DD1B-23FA-4CEF-9617-4F683C50EB6E}" sibTransId="{953250C1-DE4C-442F-8047-B167B2727B68}"/>
    <dgm:cxn modelId="{9B6579A3-AAD4-4683-954C-9AE5792181DC}" srcId="{0531F814-6C00-4748-8555-08556594C809}" destId="{B04FB980-2662-4123-BF8B-FE968967D634}" srcOrd="0" destOrd="0" parTransId="{F92B21AE-D689-4EFB-B2B8-C66F507993EB}" sibTransId="{F832C589-07DB-4196-9D14-FA4FF2231116}"/>
    <dgm:cxn modelId="{4A5525B7-280A-4E46-98AF-6B950C1D3745}" type="presOf" srcId="{31AC6006-8FE1-4DD9-B0C4-8261F32D34F8}" destId="{576B8A02-17F3-4B23-AE10-AF4F3AE48A58}" srcOrd="0" destOrd="2" presId="urn:microsoft.com/office/officeart/2005/8/layout/chevron2"/>
    <dgm:cxn modelId="{A72522BA-FB88-4C5C-A163-E203EC712E35}" type="presOf" srcId="{017B2558-F820-4AE4-996B-CFB315F78178}" destId="{576B8A02-17F3-4B23-AE10-AF4F3AE48A58}" srcOrd="0" destOrd="0" presId="urn:microsoft.com/office/officeart/2005/8/layout/chevron2"/>
    <dgm:cxn modelId="{EE302DD2-4AE7-440B-B52C-D86689F3701B}" srcId="{E5D7772D-6B8B-4D91-9D78-4F302D187D00}" destId="{EABDC722-BDC3-430E-A895-F889AD54A833}" srcOrd="0" destOrd="0" parTransId="{96A70D23-538B-43FD-BBEA-5D5C9A084AA0}" sibTransId="{B70184CA-03F9-41A0-A76B-2B9D51D45F80}"/>
    <dgm:cxn modelId="{1E1B43D2-C832-47B0-B422-5AD7E657756B}" type="presOf" srcId="{7CCB1A1E-874C-4D6A-BF5A-4A8A2C640BBF}" destId="{31CAB1DB-AAA4-4228-8ABD-D60E43FB8303}" srcOrd="0" destOrd="2" presId="urn:microsoft.com/office/officeart/2005/8/layout/chevron2"/>
    <dgm:cxn modelId="{9C51BFF2-AAF8-4896-9574-CAAB04C06F56}" type="presOf" srcId="{BD9F5D75-C4BD-456E-A98A-ECBDE3C94A0C}" destId="{AA5BCE1D-0C5B-443C-A806-EE81D725FD6A}" srcOrd="0" destOrd="2" presId="urn:microsoft.com/office/officeart/2005/8/layout/chevron2"/>
    <dgm:cxn modelId="{73F904F3-DDE4-4C36-AB45-FDBEF08021EF}" srcId="{B04FB980-2662-4123-BF8B-FE968967D634}" destId="{017B2558-F820-4AE4-996B-CFB315F78178}" srcOrd="0" destOrd="0" parTransId="{1C4F1645-583C-4C93-9E42-A42448FA4D04}" sibTransId="{9C6A7D02-DEED-4CE7-A29E-2B4F885880D2}"/>
    <dgm:cxn modelId="{5F2507FE-4E14-44C4-BEBF-2FFB352D880D}" srcId="{B04FB980-2662-4123-BF8B-FE968967D634}" destId="{941D6950-119B-493C-917E-CB97862E7BBC}" srcOrd="1" destOrd="0" parTransId="{98AD794E-FCA1-4A41-A24A-021E6F08A5B2}" sibTransId="{0DD72430-E80D-48C9-B09E-FC2217A53B13}"/>
    <dgm:cxn modelId="{A9A1F0C3-4B49-4344-B134-335FDA324D5C}" type="presParOf" srcId="{A887572A-3921-4838-9278-31B8597F3040}" destId="{DF0A16E2-8A7A-4076-901B-A2963002C0ED}" srcOrd="0" destOrd="0" presId="urn:microsoft.com/office/officeart/2005/8/layout/chevron2"/>
    <dgm:cxn modelId="{71DCF13B-9788-43FE-939C-B807419444B7}" type="presParOf" srcId="{DF0A16E2-8A7A-4076-901B-A2963002C0ED}" destId="{2E82FCF2-FD74-4EDB-B7CF-FD315131C621}" srcOrd="0" destOrd="0" presId="urn:microsoft.com/office/officeart/2005/8/layout/chevron2"/>
    <dgm:cxn modelId="{243585D3-83F1-4EF7-9AD1-41927BB28DB2}" type="presParOf" srcId="{DF0A16E2-8A7A-4076-901B-A2963002C0ED}" destId="{576B8A02-17F3-4B23-AE10-AF4F3AE48A58}" srcOrd="1" destOrd="0" presId="urn:microsoft.com/office/officeart/2005/8/layout/chevron2"/>
    <dgm:cxn modelId="{BB881384-964B-4AD6-8D65-753941EFA65F}" type="presParOf" srcId="{A887572A-3921-4838-9278-31B8597F3040}" destId="{3D8A9DFA-42D9-4C90-9FFE-AAEAB8DEDBDD}" srcOrd="1" destOrd="0" presId="urn:microsoft.com/office/officeart/2005/8/layout/chevron2"/>
    <dgm:cxn modelId="{67D87960-2CFC-41C7-B0CF-C8BA543871DB}" type="presParOf" srcId="{A887572A-3921-4838-9278-31B8597F3040}" destId="{B3867E78-C8E9-4D6E-A5CC-476A2A77BCB6}" srcOrd="2" destOrd="0" presId="urn:microsoft.com/office/officeart/2005/8/layout/chevron2"/>
    <dgm:cxn modelId="{E9311B45-EA1D-497D-849C-0C75EB7D9A54}" type="presParOf" srcId="{B3867E78-C8E9-4D6E-A5CC-476A2A77BCB6}" destId="{20E27797-E3C5-41CF-8085-8882CCD6FB64}" srcOrd="0" destOrd="0" presId="urn:microsoft.com/office/officeart/2005/8/layout/chevron2"/>
    <dgm:cxn modelId="{87570C6B-A6EF-4078-B9C0-C55333DB0065}" type="presParOf" srcId="{B3867E78-C8E9-4D6E-A5CC-476A2A77BCB6}" destId="{31CAB1DB-AAA4-4228-8ABD-D60E43FB8303}" srcOrd="1" destOrd="0" presId="urn:microsoft.com/office/officeart/2005/8/layout/chevron2"/>
    <dgm:cxn modelId="{A11004D5-B8CD-4644-B5A9-3473B4462158}" type="presParOf" srcId="{A887572A-3921-4838-9278-31B8597F3040}" destId="{C3B4AAD3-9243-4D12-81D1-9CF38504B6CF}" srcOrd="3" destOrd="0" presId="urn:microsoft.com/office/officeart/2005/8/layout/chevron2"/>
    <dgm:cxn modelId="{F9613F04-2533-4076-BA96-214911F4D9A9}" type="presParOf" srcId="{A887572A-3921-4838-9278-31B8597F3040}" destId="{953F548E-D0B1-4768-96BD-4799114F9400}" srcOrd="4" destOrd="0" presId="urn:microsoft.com/office/officeart/2005/8/layout/chevron2"/>
    <dgm:cxn modelId="{667AB459-9785-464D-9B39-F1B38C2A48A7}" type="presParOf" srcId="{953F548E-D0B1-4768-96BD-4799114F9400}" destId="{388143A6-1A1D-491B-BC61-C71459FB2C75}" srcOrd="0" destOrd="0" presId="urn:microsoft.com/office/officeart/2005/8/layout/chevron2"/>
    <dgm:cxn modelId="{3D57719D-6108-426B-BE5C-F3FA7694ED52}" type="presParOf" srcId="{953F548E-D0B1-4768-96BD-4799114F9400}" destId="{AA5BCE1D-0C5B-443C-A806-EE81D725FD6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C50211-084C-4B3C-A696-875C1FA98559}" type="doc">
      <dgm:prSet loTypeId="urn:microsoft.com/office/officeart/2005/8/layout/chevron1" loCatId="process" qsTypeId="urn:microsoft.com/office/officeart/2005/8/quickstyle/3d3" qsCatId="3D" csTypeId="urn:microsoft.com/office/officeart/2005/8/colors/colorful5" csCatId="colorful" phldr="1"/>
      <dgm:spPr/>
    </dgm:pt>
    <dgm:pt modelId="{31D2B0C1-5332-4C50-A4A6-848D409EE4D1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Komment- generáló tartalom</a:t>
          </a:r>
        </a:p>
      </dgm:t>
    </dgm:pt>
    <dgm:pt modelId="{1FD9BD88-F67F-4C01-8C97-1E35EF132335}" type="parTrans" cxnId="{0678FC0D-941D-46BD-BC04-D6F72204C13E}">
      <dgm:prSet/>
      <dgm:spPr/>
      <dgm:t>
        <a:bodyPr/>
        <a:lstStyle/>
        <a:p>
          <a:endParaRPr lang="hu-HU"/>
        </a:p>
      </dgm:t>
    </dgm:pt>
    <dgm:pt modelId="{A53F784F-D1DE-4EF2-969D-E9350E254E0D}" type="sibTrans" cxnId="{0678FC0D-941D-46BD-BC04-D6F72204C13E}">
      <dgm:prSet/>
      <dgm:spPr/>
      <dgm:t>
        <a:bodyPr/>
        <a:lstStyle/>
        <a:p>
          <a:endParaRPr lang="hu-HU"/>
        </a:p>
      </dgm:t>
    </dgm:pt>
    <dgm:pt modelId="{BDE8C00B-DB41-47A8-8E5A-ABBD8DBBD11B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Organikus interakció</a:t>
          </a:r>
        </a:p>
      </dgm:t>
    </dgm:pt>
    <dgm:pt modelId="{F122E76F-6355-40CF-BCDA-34B397B0EE23}" type="parTrans" cxnId="{9F0D647B-58E7-498A-835B-AAC8055EF018}">
      <dgm:prSet/>
      <dgm:spPr/>
      <dgm:t>
        <a:bodyPr/>
        <a:lstStyle/>
        <a:p>
          <a:endParaRPr lang="hu-HU"/>
        </a:p>
      </dgm:t>
    </dgm:pt>
    <dgm:pt modelId="{C81C2DB0-2F6E-4C1F-A85C-4CD078EA666F}" type="sibTrans" cxnId="{9F0D647B-58E7-498A-835B-AAC8055EF018}">
      <dgm:prSet/>
      <dgm:spPr/>
      <dgm:t>
        <a:bodyPr/>
        <a:lstStyle/>
        <a:p>
          <a:endParaRPr lang="hu-HU"/>
        </a:p>
      </dgm:t>
    </dgm:pt>
    <dgm:pt modelId="{825E30EF-2BDB-4598-BED2-D7408290A779}">
      <dgm:prSet phldrT="[Szöveg]"/>
      <dgm:spPr/>
      <dgm:t>
        <a:bodyPr/>
        <a:lstStyle/>
        <a:p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Poszt</a:t>
          </a:r>
          <a:b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kiemelés</a:t>
          </a:r>
        </a:p>
      </dgm:t>
    </dgm:pt>
    <dgm:pt modelId="{7BE45F5E-21A0-4E7E-BD97-04BB6F8A45A5}" type="parTrans" cxnId="{E8AA75F0-3744-407A-A228-7B7B4548E005}">
      <dgm:prSet/>
      <dgm:spPr/>
      <dgm:t>
        <a:bodyPr/>
        <a:lstStyle/>
        <a:p>
          <a:endParaRPr lang="hu-HU"/>
        </a:p>
      </dgm:t>
    </dgm:pt>
    <dgm:pt modelId="{1F37222D-C2CE-444A-9323-4DF095DA6E4B}" type="sibTrans" cxnId="{E8AA75F0-3744-407A-A228-7B7B4548E005}">
      <dgm:prSet/>
      <dgm:spPr/>
      <dgm:t>
        <a:bodyPr/>
        <a:lstStyle/>
        <a:p>
          <a:endParaRPr lang="hu-HU"/>
        </a:p>
      </dgm:t>
    </dgm:pt>
    <dgm:pt modelId="{F6616463-DCAC-4996-ABAF-560BBB994C58}" type="pres">
      <dgm:prSet presAssocID="{5FC50211-084C-4B3C-A696-875C1FA98559}" presName="Name0" presStyleCnt="0">
        <dgm:presLayoutVars>
          <dgm:dir/>
          <dgm:animLvl val="lvl"/>
          <dgm:resizeHandles val="exact"/>
        </dgm:presLayoutVars>
      </dgm:prSet>
      <dgm:spPr/>
    </dgm:pt>
    <dgm:pt modelId="{A3A29462-0A95-4BB4-9CC8-2DC782FC1E0E}" type="pres">
      <dgm:prSet presAssocID="{31D2B0C1-5332-4C50-A4A6-848D409EE4D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512E17-7FF5-4B9D-8120-516BA6182F98}" type="pres">
      <dgm:prSet presAssocID="{A53F784F-D1DE-4EF2-969D-E9350E254E0D}" presName="parTxOnlySpace" presStyleCnt="0"/>
      <dgm:spPr/>
    </dgm:pt>
    <dgm:pt modelId="{24B9355B-84C0-44E9-82BB-16989F0EA754}" type="pres">
      <dgm:prSet presAssocID="{BDE8C00B-DB41-47A8-8E5A-ABBD8DBBD11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1394E73-AB4B-4724-8F43-6427966C5EF3}" type="pres">
      <dgm:prSet presAssocID="{C81C2DB0-2F6E-4C1F-A85C-4CD078EA666F}" presName="parTxOnlySpace" presStyleCnt="0"/>
      <dgm:spPr/>
    </dgm:pt>
    <dgm:pt modelId="{FAE1123A-294E-4011-89C0-F97B57ECD94C}" type="pres">
      <dgm:prSet presAssocID="{825E30EF-2BDB-4598-BED2-D7408290A7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59D6703-E933-47E2-A51C-F81224A8FE24}" type="presOf" srcId="{BDE8C00B-DB41-47A8-8E5A-ABBD8DBBD11B}" destId="{24B9355B-84C0-44E9-82BB-16989F0EA754}" srcOrd="0" destOrd="0" presId="urn:microsoft.com/office/officeart/2005/8/layout/chevron1"/>
    <dgm:cxn modelId="{0678FC0D-941D-46BD-BC04-D6F72204C13E}" srcId="{5FC50211-084C-4B3C-A696-875C1FA98559}" destId="{31D2B0C1-5332-4C50-A4A6-848D409EE4D1}" srcOrd="0" destOrd="0" parTransId="{1FD9BD88-F67F-4C01-8C97-1E35EF132335}" sibTransId="{A53F784F-D1DE-4EF2-969D-E9350E254E0D}"/>
    <dgm:cxn modelId="{12264571-11F3-4C95-90C9-994C3516D036}" type="presOf" srcId="{825E30EF-2BDB-4598-BED2-D7408290A779}" destId="{FAE1123A-294E-4011-89C0-F97B57ECD94C}" srcOrd="0" destOrd="0" presId="urn:microsoft.com/office/officeart/2005/8/layout/chevron1"/>
    <dgm:cxn modelId="{9F0D647B-58E7-498A-835B-AAC8055EF018}" srcId="{5FC50211-084C-4B3C-A696-875C1FA98559}" destId="{BDE8C00B-DB41-47A8-8E5A-ABBD8DBBD11B}" srcOrd="1" destOrd="0" parTransId="{F122E76F-6355-40CF-BCDA-34B397B0EE23}" sibTransId="{C81C2DB0-2F6E-4C1F-A85C-4CD078EA666F}"/>
    <dgm:cxn modelId="{489F0380-394A-4F31-B4AB-F21C7864ADDD}" type="presOf" srcId="{31D2B0C1-5332-4C50-A4A6-848D409EE4D1}" destId="{A3A29462-0A95-4BB4-9CC8-2DC782FC1E0E}" srcOrd="0" destOrd="0" presId="urn:microsoft.com/office/officeart/2005/8/layout/chevron1"/>
    <dgm:cxn modelId="{563E9D99-8D67-4EF7-82B3-2FDFCF375551}" type="presOf" srcId="{5FC50211-084C-4B3C-A696-875C1FA98559}" destId="{F6616463-DCAC-4996-ABAF-560BBB994C58}" srcOrd="0" destOrd="0" presId="urn:microsoft.com/office/officeart/2005/8/layout/chevron1"/>
    <dgm:cxn modelId="{E8AA75F0-3744-407A-A228-7B7B4548E005}" srcId="{5FC50211-084C-4B3C-A696-875C1FA98559}" destId="{825E30EF-2BDB-4598-BED2-D7408290A779}" srcOrd="2" destOrd="0" parTransId="{7BE45F5E-21A0-4E7E-BD97-04BB6F8A45A5}" sibTransId="{1F37222D-C2CE-444A-9323-4DF095DA6E4B}"/>
    <dgm:cxn modelId="{ABA071EC-BE28-4091-802A-608BEB50251E}" type="presParOf" srcId="{F6616463-DCAC-4996-ABAF-560BBB994C58}" destId="{A3A29462-0A95-4BB4-9CC8-2DC782FC1E0E}" srcOrd="0" destOrd="0" presId="urn:microsoft.com/office/officeart/2005/8/layout/chevron1"/>
    <dgm:cxn modelId="{356E9D40-EE9F-4DB5-9210-E93EF3BE2642}" type="presParOf" srcId="{F6616463-DCAC-4996-ABAF-560BBB994C58}" destId="{DF512E17-7FF5-4B9D-8120-516BA6182F98}" srcOrd="1" destOrd="0" presId="urn:microsoft.com/office/officeart/2005/8/layout/chevron1"/>
    <dgm:cxn modelId="{EF934E6F-0914-4DFD-BF2B-8D8222CD2BA0}" type="presParOf" srcId="{F6616463-DCAC-4996-ABAF-560BBB994C58}" destId="{24B9355B-84C0-44E9-82BB-16989F0EA754}" srcOrd="2" destOrd="0" presId="urn:microsoft.com/office/officeart/2005/8/layout/chevron1"/>
    <dgm:cxn modelId="{0988130F-C6D7-4FF8-AA75-DD55F5B7C510}" type="presParOf" srcId="{F6616463-DCAC-4996-ABAF-560BBB994C58}" destId="{41394E73-AB4B-4724-8F43-6427966C5EF3}" srcOrd="3" destOrd="0" presId="urn:microsoft.com/office/officeart/2005/8/layout/chevron1"/>
    <dgm:cxn modelId="{711A344E-0EB7-41A2-953F-3438BCB34532}" type="presParOf" srcId="{F6616463-DCAC-4996-ABAF-560BBB994C58}" destId="{FAE1123A-294E-4011-89C0-F97B57ECD94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8232B-6CCC-4A5E-AF35-182A292CDB67}">
      <dsp:nvSpPr>
        <dsp:cNvPr id="0" name=""/>
        <dsp:cNvSpPr/>
      </dsp:nvSpPr>
      <dsp:spPr>
        <a:xfrm rot="5400000">
          <a:off x="5730508" y="-3554797"/>
          <a:ext cx="596178" cy="77091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munkamenet az az időszak, amely alatt a felhasználó aktívan végez valamilyen tevékenységet a webhelyen, az alkalmazásban stb. Minden használati adat (képernyő-megtekintések, események, e-kereskedelem stb.) egy munkamenethez kapcsolódik.</a:t>
          </a:r>
        </a:p>
      </dsp:txBody>
      <dsp:txXfrm rot="-5400000">
        <a:off x="2174003" y="30811"/>
        <a:ext cx="7680087" cy="537972"/>
      </dsp:txXfrm>
    </dsp:sp>
    <dsp:sp modelId="{FD256941-F560-46A8-9F79-158665833EE2}">
      <dsp:nvSpPr>
        <dsp:cNvPr id="0" name=""/>
        <dsp:cNvSpPr/>
      </dsp:nvSpPr>
      <dsp:spPr>
        <a:xfrm>
          <a:off x="56860" y="6622"/>
          <a:ext cx="2117142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Munkamenet</a:t>
          </a:r>
        </a:p>
      </dsp:txBody>
      <dsp:txXfrm>
        <a:off x="85483" y="35245"/>
        <a:ext cx="2059896" cy="529104"/>
      </dsp:txXfrm>
    </dsp:sp>
    <dsp:sp modelId="{7BA45B82-0EE0-4449-9A3D-18C1E196F052}">
      <dsp:nvSpPr>
        <dsp:cNvPr id="0" name=""/>
        <dsp:cNvSpPr/>
      </dsp:nvSpPr>
      <dsp:spPr>
        <a:xfrm rot="5400000">
          <a:off x="5741067" y="-2928409"/>
          <a:ext cx="567587" cy="7697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Az egyoldalas munkamenetek (ahol nem történt interakció az oldallal) százalékos aránya. A visszafordult munkamenet időtartama 0 másodperc.</a:t>
          </a:r>
        </a:p>
      </dsp:txBody>
      <dsp:txXfrm rot="-5400000">
        <a:off x="2176073" y="664292"/>
        <a:ext cx="7669870" cy="512173"/>
      </dsp:txXfrm>
    </dsp:sp>
    <dsp:sp modelId="{B8114388-BF06-4061-A577-53116F4F5B94}">
      <dsp:nvSpPr>
        <dsp:cNvPr id="0" name=""/>
        <dsp:cNvSpPr/>
      </dsp:nvSpPr>
      <dsp:spPr>
        <a:xfrm>
          <a:off x="56860" y="627204"/>
          <a:ext cx="2119211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Vissza</a:t>
          </a:r>
          <a:r>
            <a:rPr lang="hu-HU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ford</a:t>
          </a:r>
          <a:r>
            <a:rPr lang="hu-HU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ulási</a:t>
          </a:r>
        </a:p>
      </dsp:txBody>
      <dsp:txXfrm>
        <a:off x="85483" y="655827"/>
        <a:ext cx="2061965" cy="529104"/>
      </dsp:txXfrm>
    </dsp:sp>
    <dsp:sp modelId="{52FD7BCD-C80E-40B2-BA21-8A675614850C}">
      <dsp:nvSpPr>
        <dsp:cNvPr id="0" name=""/>
        <dsp:cNvSpPr/>
      </dsp:nvSpPr>
      <dsp:spPr>
        <a:xfrm rot="5400000">
          <a:off x="5741067" y="-2312740"/>
          <a:ext cx="567587" cy="7697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Belépések annak az esetszámát mutatja meg, amennyiszer a látogatók adott oldalon vagy oldalkészleten keresztül léptek be a webhelyére. </a:t>
          </a:r>
        </a:p>
      </dsp:txBody>
      <dsp:txXfrm rot="-5400000">
        <a:off x="2176073" y="1279961"/>
        <a:ext cx="7669870" cy="512173"/>
      </dsp:txXfrm>
    </dsp:sp>
    <dsp:sp modelId="{9959B630-AD05-4DEB-BF9C-2F1F3AEB2952}">
      <dsp:nvSpPr>
        <dsp:cNvPr id="0" name=""/>
        <dsp:cNvSpPr/>
      </dsp:nvSpPr>
      <dsp:spPr>
        <a:xfrm>
          <a:off x="56860" y="1242872"/>
          <a:ext cx="2119211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Belépések</a:t>
          </a:r>
        </a:p>
      </dsp:txBody>
      <dsp:txXfrm>
        <a:off x="85483" y="1271495"/>
        <a:ext cx="2061965" cy="529104"/>
      </dsp:txXfrm>
    </dsp:sp>
    <dsp:sp modelId="{AF23371A-60F4-465F-8F3D-B80889265517}">
      <dsp:nvSpPr>
        <dsp:cNvPr id="0" name=""/>
        <dsp:cNvSpPr/>
      </dsp:nvSpPr>
      <dsp:spPr>
        <a:xfrm rot="5400000">
          <a:off x="5741067" y="-1697072"/>
          <a:ext cx="567587" cy="7697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Kilépések százalékos aránya: azon webhelykilépések százalékos aránya, amelyek egy meghatározott oldalról vagy oldalcsoportról történtek.</a:t>
          </a:r>
        </a:p>
      </dsp:txBody>
      <dsp:txXfrm rot="-5400000">
        <a:off x="2176073" y="1895629"/>
        <a:ext cx="7669870" cy="512173"/>
      </dsp:txXfrm>
    </dsp:sp>
    <dsp:sp modelId="{98E28204-25C4-48F9-BEFB-0AB211747884}">
      <dsp:nvSpPr>
        <dsp:cNvPr id="0" name=""/>
        <dsp:cNvSpPr/>
      </dsp:nvSpPr>
      <dsp:spPr>
        <a:xfrm>
          <a:off x="56860" y="1858541"/>
          <a:ext cx="2119211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Kilépések</a:t>
          </a:r>
        </a:p>
      </dsp:txBody>
      <dsp:txXfrm>
        <a:off x="85483" y="1887164"/>
        <a:ext cx="2061965" cy="529104"/>
      </dsp:txXfrm>
    </dsp:sp>
    <dsp:sp modelId="{58439A9F-1C5A-44E5-B7F2-A67DE489F316}">
      <dsp:nvSpPr>
        <dsp:cNvPr id="0" name=""/>
        <dsp:cNvSpPr/>
      </dsp:nvSpPr>
      <dsp:spPr>
        <a:xfrm rot="5400000">
          <a:off x="5741067" y="-1081403"/>
          <a:ext cx="567587" cy="7697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Kattintásonkénti</a:t>
          </a: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költség (CPC - Cost Per Click): az az átlagos költség, amelyet a hirdetés(</a:t>
          </a:r>
          <a:r>
            <a:rPr lang="hu-HU" sz="12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</a:t>
          </a: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)re történő egyes kattintások után fizetett.</a:t>
          </a:r>
        </a:p>
      </dsp:txBody>
      <dsp:txXfrm rot="-5400000">
        <a:off x="2176073" y="2511298"/>
        <a:ext cx="7669870" cy="512173"/>
      </dsp:txXfrm>
    </dsp:sp>
    <dsp:sp modelId="{0E25B360-6B22-4584-9920-6E78F77C3E31}">
      <dsp:nvSpPr>
        <dsp:cNvPr id="0" name=""/>
        <dsp:cNvSpPr/>
      </dsp:nvSpPr>
      <dsp:spPr>
        <a:xfrm>
          <a:off x="56860" y="2474209"/>
          <a:ext cx="2119211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CPC</a:t>
          </a:r>
        </a:p>
      </dsp:txBody>
      <dsp:txXfrm>
        <a:off x="85483" y="2502832"/>
        <a:ext cx="2061965" cy="529104"/>
      </dsp:txXfrm>
    </dsp:sp>
    <dsp:sp modelId="{634D1715-424D-449F-B92E-E5F8958C5F8A}">
      <dsp:nvSpPr>
        <dsp:cNvPr id="0" name=""/>
        <dsp:cNvSpPr/>
      </dsp:nvSpPr>
      <dsp:spPr>
        <a:xfrm rot="5400000">
          <a:off x="5741067" y="-465735"/>
          <a:ext cx="567587" cy="7697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CTR (</a:t>
          </a:r>
          <a:r>
            <a:rPr lang="hu-HU" sz="12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Click-trough</a:t>
          </a: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2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rate</a:t>
          </a:r>
          <a:r>
            <a:rPr lang="hu-HU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átkattintási arány) a hirdetésre érkező kattintások és a hirdetésmegjelenítések számának a hányadosa: kattintások ÷ megjelenítések = CTR. Például ha a kattintások száma 5, a megjelenítések száma pedig 100, akkor a CTR 5%.</a:t>
          </a:r>
        </a:p>
      </dsp:txBody>
      <dsp:txXfrm rot="-5400000">
        <a:off x="2176073" y="3126966"/>
        <a:ext cx="7669870" cy="512173"/>
      </dsp:txXfrm>
    </dsp:sp>
    <dsp:sp modelId="{FA0A7267-97C1-4907-8E71-D70A3D9E273E}">
      <dsp:nvSpPr>
        <dsp:cNvPr id="0" name=""/>
        <dsp:cNvSpPr/>
      </dsp:nvSpPr>
      <dsp:spPr>
        <a:xfrm>
          <a:off x="56860" y="3089878"/>
          <a:ext cx="2119211" cy="586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CTR - </a:t>
          </a:r>
          <a:r>
            <a:rPr lang="hu-HU" sz="15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Átkattintási</a:t>
          </a:r>
          <a:r>
            <a:rPr lang="hu-HU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arány</a:t>
          </a:r>
        </a:p>
      </dsp:txBody>
      <dsp:txXfrm>
        <a:off x="85483" y="3118501"/>
        <a:ext cx="2061965" cy="529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95C0E-53FE-4053-83CE-B73ACDCF17B8}">
      <dsp:nvSpPr>
        <dsp:cNvPr id="0" name=""/>
        <dsp:cNvSpPr/>
      </dsp:nvSpPr>
      <dsp:spPr>
        <a:xfrm rot="5400000">
          <a:off x="6747469" y="-2859542"/>
          <a:ext cx="80627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Ads</a:t>
          </a:r>
          <a:endParaRPr lang="hu-HU" sz="1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YouTube</a:t>
          </a:r>
          <a:endParaRPr lang="hu-HU" sz="1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-5400000">
        <a:off x="3785616" y="141670"/>
        <a:ext cx="6690625" cy="727558"/>
      </dsp:txXfrm>
    </dsp:sp>
    <dsp:sp modelId="{1764FF61-02B8-438C-A622-7B2FABAA69B1}">
      <dsp:nvSpPr>
        <dsp:cNvPr id="0" name=""/>
        <dsp:cNvSpPr/>
      </dsp:nvSpPr>
      <dsp:spPr>
        <a:xfrm>
          <a:off x="0" y="1527"/>
          <a:ext cx="3785616" cy="1007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Google</a:t>
          </a:r>
        </a:p>
      </dsp:txBody>
      <dsp:txXfrm>
        <a:off x="49199" y="50726"/>
        <a:ext cx="3687218" cy="909447"/>
      </dsp:txXfrm>
    </dsp:sp>
    <dsp:sp modelId="{395242CC-0E5D-4ADC-A6D3-1DAD1D63BE38}">
      <dsp:nvSpPr>
        <dsp:cNvPr id="0" name=""/>
        <dsp:cNvSpPr/>
      </dsp:nvSpPr>
      <dsp:spPr>
        <a:xfrm rot="5400000">
          <a:off x="6747469" y="-1801304"/>
          <a:ext cx="80627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PPC (pay per click)</a:t>
          </a:r>
          <a:endParaRPr lang="hu-HU" sz="1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Kép, Videó, Galéria</a:t>
          </a:r>
        </a:p>
      </dsp:txBody>
      <dsp:txXfrm rot="-5400000">
        <a:off x="3785616" y="1199908"/>
        <a:ext cx="6690625" cy="727558"/>
      </dsp:txXfrm>
    </dsp:sp>
    <dsp:sp modelId="{A073EFDA-FFDB-4981-BE67-5CDC72BB44C6}">
      <dsp:nvSpPr>
        <dsp:cNvPr id="0" name=""/>
        <dsp:cNvSpPr/>
      </dsp:nvSpPr>
      <dsp:spPr>
        <a:xfrm>
          <a:off x="0" y="1059764"/>
          <a:ext cx="3785616" cy="1007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Facebook</a:t>
          </a:r>
          <a:endParaRPr lang="hu-HU" sz="4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9199" y="1108963"/>
        <a:ext cx="3687218" cy="909447"/>
      </dsp:txXfrm>
    </dsp:sp>
    <dsp:sp modelId="{5E324BE1-A9AD-4F4F-8E9F-D923A1BF272A}">
      <dsp:nvSpPr>
        <dsp:cNvPr id="0" name=""/>
        <dsp:cNvSpPr/>
      </dsp:nvSpPr>
      <dsp:spPr>
        <a:xfrm rot="5400000">
          <a:off x="6747469" y="-743066"/>
          <a:ext cx="80627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Bannerek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E-mail</a:t>
          </a:r>
        </a:p>
      </dsp:txBody>
      <dsp:txXfrm rot="-5400000">
        <a:off x="3785616" y="2258146"/>
        <a:ext cx="6690625" cy="727558"/>
      </dsp:txXfrm>
    </dsp:sp>
    <dsp:sp modelId="{E2188AC2-9CD2-4502-AB6E-2E3A9E222B62}">
      <dsp:nvSpPr>
        <dsp:cNvPr id="0" name=""/>
        <dsp:cNvSpPr/>
      </dsp:nvSpPr>
      <dsp:spPr>
        <a:xfrm>
          <a:off x="0" y="2118002"/>
          <a:ext cx="3785616" cy="1007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Egyéb</a:t>
          </a:r>
        </a:p>
      </dsp:txBody>
      <dsp:txXfrm>
        <a:off x="49199" y="2167201"/>
        <a:ext cx="3687218" cy="909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2FCF2-FD74-4EDB-B7CF-FD315131C621}">
      <dsp:nvSpPr>
        <dsp:cNvPr id="0" name=""/>
        <dsp:cNvSpPr/>
      </dsp:nvSpPr>
      <dsp:spPr>
        <a:xfrm rot="5400000">
          <a:off x="-269277" y="269795"/>
          <a:ext cx="1795182" cy="12566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Kampány</a:t>
          </a:r>
        </a:p>
      </dsp:txBody>
      <dsp:txXfrm rot="-5400000">
        <a:off x="1" y="628832"/>
        <a:ext cx="1256627" cy="538555"/>
      </dsp:txXfrm>
    </dsp:sp>
    <dsp:sp modelId="{576B8A02-17F3-4B23-AE10-AF4F3AE48A58}">
      <dsp:nvSpPr>
        <dsp:cNvPr id="0" name=""/>
        <dsp:cNvSpPr/>
      </dsp:nvSpPr>
      <dsp:spPr>
        <a:xfrm rot="5400000">
          <a:off x="2851056" y="-1593910"/>
          <a:ext cx="1166868" cy="43557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Kampánycél</a:t>
          </a:r>
          <a:endParaRPr lang="hu-HU" sz="1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Licitálási</a:t>
          </a:r>
          <a:r>
            <a:rPr lang="hu-HU" sz="1400" kern="1200" spc="-8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stratégia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Költségkeret</a:t>
          </a:r>
          <a:r>
            <a:rPr lang="hu-HU" sz="1400" kern="1200" spc="-5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(?)</a:t>
          </a:r>
        </a:p>
      </dsp:txBody>
      <dsp:txXfrm rot="-5400000">
        <a:off x="1256627" y="57481"/>
        <a:ext cx="4298764" cy="1052944"/>
      </dsp:txXfrm>
    </dsp:sp>
    <dsp:sp modelId="{20E27797-E3C5-41CF-8085-8882CCD6FB64}">
      <dsp:nvSpPr>
        <dsp:cNvPr id="0" name=""/>
        <dsp:cNvSpPr/>
      </dsp:nvSpPr>
      <dsp:spPr>
        <a:xfrm rot="5400000">
          <a:off x="-269277" y="1872729"/>
          <a:ext cx="1795182" cy="12566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Hirdetéssorozat</a:t>
          </a:r>
        </a:p>
      </dsp:txBody>
      <dsp:txXfrm rot="-5400000">
        <a:off x="1" y="2231766"/>
        <a:ext cx="1256627" cy="538555"/>
      </dsp:txXfrm>
    </dsp:sp>
    <dsp:sp modelId="{31CAB1DB-AAA4-4228-8ABD-D60E43FB8303}">
      <dsp:nvSpPr>
        <dsp:cNvPr id="0" name=""/>
        <dsp:cNvSpPr/>
      </dsp:nvSpPr>
      <dsp:spPr>
        <a:xfrm rot="5400000">
          <a:off x="2851056" y="9023"/>
          <a:ext cx="1166868" cy="43557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Célzás</a:t>
          </a:r>
          <a:endParaRPr lang="hu-HU" sz="1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10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Időzítés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Elhelyezések,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megjelenés</a:t>
          </a:r>
          <a:r>
            <a:rPr lang="hu-HU" sz="1400" kern="1200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helye </a:t>
          </a:r>
          <a:r>
            <a:rPr lang="hu-HU" sz="1400" kern="1200" spc="-4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Optimalizálás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Költségkeret</a:t>
          </a:r>
          <a:r>
            <a:rPr lang="hu-HU" sz="1400" kern="1200" spc="-5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(?)</a:t>
          </a:r>
        </a:p>
      </dsp:txBody>
      <dsp:txXfrm rot="-5400000">
        <a:off x="1256627" y="1660414"/>
        <a:ext cx="4298764" cy="1052944"/>
      </dsp:txXfrm>
    </dsp:sp>
    <dsp:sp modelId="{388143A6-1A1D-491B-BC61-C71459FB2C75}">
      <dsp:nvSpPr>
        <dsp:cNvPr id="0" name=""/>
        <dsp:cNvSpPr/>
      </dsp:nvSpPr>
      <dsp:spPr>
        <a:xfrm rot="5400000">
          <a:off x="-269277" y="3475663"/>
          <a:ext cx="1795182" cy="12566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</a:p>
      </dsp:txBody>
      <dsp:txXfrm rot="-5400000">
        <a:off x="1" y="3834700"/>
        <a:ext cx="1256627" cy="538555"/>
      </dsp:txXfrm>
    </dsp:sp>
    <dsp:sp modelId="{AA5BCE1D-0C5B-443C-A806-EE81D725FD6A}">
      <dsp:nvSpPr>
        <dsp:cNvPr id="0" name=""/>
        <dsp:cNvSpPr/>
      </dsp:nvSpPr>
      <dsp:spPr>
        <a:xfrm rot="5400000">
          <a:off x="2851056" y="1611957"/>
          <a:ext cx="1166868" cy="43557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  <a:r>
            <a:rPr lang="hu-HU" sz="1400" kern="1200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szövege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Hirdetés</a:t>
          </a:r>
          <a:r>
            <a:rPr lang="hu-HU" sz="1400" kern="1200" spc="-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kreatívja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spc="-5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Landing</a:t>
          </a:r>
          <a:r>
            <a:rPr lang="hu-HU" sz="1400" kern="120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hu-HU" sz="1400" kern="1200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URL</a:t>
          </a:r>
        </a:p>
      </dsp:txBody>
      <dsp:txXfrm rot="-5400000">
        <a:off x="1256627" y="3263348"/>
        <a:ext cx="4298764" cy="10529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29462-0A95-4BB4-9CC8-2DC782FC1E0E}">
      <dsp:nvSpPr>
        <dsp:cNvPr id="0" name=""/>
        <dsp:cNvSpPr/>
      </dsp:nvSpPr>
      <dsp:spPr>
        <a:xfrm>
          <a:off x="2380" y="662932"/>
          <a:ext cx="2900400" cy="116016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Komment- generáló tartalom</a:t>
          </a:r>
        </a:p>
      </dsp:txBody>
      <dsp:txXfrm>
        <a:off x="582460" y="662932"/>
        <a:ext cx="1740240" cy="1160160"/>
      </dsp:txXfrm>
    </dsp:sp>
    <dsp:sp modelId="{24B9355B-84C0-44E9-82BB-16989F0EA754}">
      <dsp:nvSpPr>
        <dsp:cNvPr id="0" name=""/>
        <dsp:cNvSpPr/>
      </dsp:nvSpPr>
      <dsp:spPr>
        <a:xfrm>
          <a:off x="2612741" y="662932"/>
          <a:ext cx="2900400" cy="1160160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Organikus interakció</a:t>
          </a:r>
        </a:p>
      </dsp:txBody>
      <dsp:txXfrm>
        <a:off x="3192821" y="662932"/>
        <a:ext cx="1740240" cy="1160160"/>
      </dsp:txXfrm>
    </dsp:sp>
    <dsp:sp modelId="{FAE1123A-294E-4011-89C0-F97B57ECD94C}">
      <dsp:nvSpPr>
        <dsp:cNvPr id="0" name=""/>
        <dsp:cNvSpPr/>
      </dsp:nvSpPr>
      <dsp:spPr>
        <a:xfrm>
          <a:off x="5223101" y="662932"/>
          <a:ext cx="2900400" cy="1160160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Poszt</a:t>
          </a:r>
          <a:br>
            <a:rPr lang="hu-HU" sz="2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hu-HU" sz="23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kiemelés</a:t>
          </a:r>
        </a:p>
      </dsp:txBody>
      <dsp:txXfrm>
        <a:off x="5803181" y="662932"/>
        <a:ext cx="1740240" cy="1160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E9D01-B8E3-4CBD-8AE3-F8FB7D0129BE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6D006-2551-4F77-B357-CC431D8FEF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43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 az e-mailtől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storyig, csak a legfontosabb alapok, amik egy állatorvosi rendelő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 szóba jöhetnek (10 perc)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25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8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45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558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Olyan HTML elemek vagy szövegkódok, amelyek segítenek elsősorban a keresőmotoroknak, másodsorban a weboldal látogatóinak megérteni, hogy milyen tartalmak találhatók a weboldalon.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Jelentőségük, korábbi kulcsszerepük csökkent. 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92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Olyan HTML elemek vagy szövegkódok, amelyek segítenek elsősorban a keresőmotoroknak, másodsorban a weboldal látogatóinak megérteni, hogy milyen tartalmak találhatók a weboldalon.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Jelentőségük, korábbi kulcsszerepük csökkent. 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9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Ügyfél visszajelzések az interneten, hogyan lesz belőle új és visszatérő ügyfél? (10 perc) – milyen formában kaphat egy vállalkozást visszajelzést az interneten, a visszajelzések fontossága, mennyiét ér egy csillag és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milyen hatásai vannak a visszajelzéseknek az online megjelenésre és az üzletre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283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Ügyfél visszajelzések az interneten, hogyan lesz belőle új és visszatérő ügyfél? (10 perc) – milyen formában kaphat egy vállalkozást visszajelzést az interneten, a visszajelzések fontossága, mennyiét ér egy csillag és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milyen hatásai vannak a visszajelzéseknek az online megjelenésre és az üzletre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01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Ügyfél visszajelzések az interneten, hogyan lesz belőle új és visszatérő ügyfél? (10 perc) – milyen formában kaphat egy vállalkozást visszajelzést az interneten, a visszajelzések fontossága, mennyiét ér egy csillag és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milyen hatásai vannak a visszajelzéseknek az online megjelenésre és az üzletre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381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Adatok, az online kommunikáció adatai, a legfontosabb mérőszámok, amik a hatékonyságot mérik, a veszélyeket jelzik. (5 perc) – milyen mutatók mérik az online aktivitásokat, ízelítő a statisztikai mutatókból, mérhetőségből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9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Adatok, az online kommunikáció adatai, a legfontosabb mérőszámok, amik a hatékonyságot mérik, a veszélyeket jelzik. (5 perc) – milyen mutatók mérik az online aktivitásokat, ízelítő a statisztikai mutatókból, mérhetőségből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7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Bemutatkozás, rövid ismertető a képzésről, mi a cél, hogyan haladunk, a nap céljának az rögzítése, kérdések (5 perc)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60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Adatok, az online kommunikáció adatai, a legfontosabb mérőszámok, amik a hatékonyságot mérik, a veszélyeket jelzik. (5 perc) – milyen mutatók mérik az online aktivitásokat, ízelítő a statisztikai mutatókból, mérhetőségből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62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Adatok, az online kommunikáció adatai, a legfontosabb mérőszámok, amik a hatékonyságot mérik, a veszélyeket jelzik. (5 perc) – milyen mutatók mérik az online aktivitásokat, ízelítő a statisztikai mutatókból, mérhetőségből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60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Adatok, az online kommunikáció adatai, a legfontosabb mérőszámok, amik a hatékonyságot mérik, a veszélyeket jelzik. (5 perc) – milyen mutatók mérik az online aktivitásokat, ízelítő a statisztikai mutatókból, mérhetőségből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5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hirdetések, az online hirdetési rendszerek működése. (5 perc) – hogyan érhetünk az interneten egy számunkra fontos embert, embereket, mire lehet használni az online hirdetéseket, mennyibe kerülhet a hirdetés, miért hasznos elem egy rendelő kommunikációjában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81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hirdetések, az online hirdetési rendszerek működése. (5 perc) – hogyan érhetünk az interneten egy számunkra fontos embert, embereket, mire lehet használni az online hirdetéseket, mennyibe kerülhet a hirdetés, miért hasznos elem egy rendelő kommunikációjában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510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hirdetések, az online hirdetési rendszerek működése. (5 perc) – hogyan érhetünk az interneten egy számunkra fontos embert, embereket, mire lehet használni az online hirdetéseket, mennyibe kerülhet a hirdetés, miért hasznos elem egy rendelő kommunikációjában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12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hirdetések, az online hirdetési rendszerek működése. (5 perc) – hogyan érhetünk az interneten egy számunkra fontos embert, embereket, mire lehet használni az online hirdetéseket, mennyibe kerülhet a hirdetés, miért hasznos elem egy rendelő kommunikációjában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73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5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Bemutatkozás, rövid ismertető a képzésről, mi a cél, hogyan haladunk, a nap céljának az rögzítése, kérdések (5 perc)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Milyen kommunikációs formák vannak az interneten? Digitális kommunikációs csatornák áttekintése? (10 perc) – a célközönség számára releváns kommunikációs formák és sajátosságaik bemutatása, pl. az e-mail küldéssel kapcsolatosan a legszükségesebb technikai ismeretek, statisztikai mutatók áttekintése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41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 az e-mailtől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storyig, csak a legfontosabb alapok, amik egy állatorvosi rendelő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 szóba jöhetnek (10 perc)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0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 az e-mailtől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storyig, csak a legfontosabb alapok, amik egy állatorvosi rendelő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 szóba jöhetnek (10 perc)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64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(15 perc)– módszertani ismertető, egy vállalkozás számára milyen a kommunikációs utak, lehetőségek vannak, hogyan lehet megtervezni ezekből egy állatorvosi rendelő számára a leghatékonyabb mixet, kommunikáció tervezés alapjainak a bemutatása, erőforrás igény tervezés, hatások kalkulálása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36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60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Láthatóság az interneten, tartalom az interneten. Mit lát rólunk az ügyfelünk az interneten, hogyan tudjuk ezt nyomon követni, befolyásolni? (15 perc) – a vállalkozás számára miért fontos az internetes láthatóság, miért fontos a Googleban a találati sorrend, a térképen a rendelő telefonszáma, a fotó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oldalon. Mi kell ahhoz, hogy a rendelő a legjobb arcát mutassa a nagyközönség számára, hogy hasznos eleme legyen az internetnek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889D-C4D1-41ED-BFB5-84F34C8D33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47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6507F-39B2-4E48-AD12-674CAFFAD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4B50D4-CCD2-465D-9FF9-9290EDAB2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D4DB49-3614-44B1-A5BC-E9768B01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50E936-BC2C-4B3C-AA77-9483FA83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0469EC-F573-4F90-8577-9DF4B093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204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CDA61-3C90-4D5E-92AF-A2CA7A2A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12FDC5E-7335-4855-8091-147678E60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82527F-4598-455D-A3AF-73D416B0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B51C196-F621-4B95-AF10-D6906118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D580A6-1067-4902-95E1-5D863ED4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68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7216A5E-8732-4484-9E6C-45BA49A48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A05AB1-94CE-444B-BAAF-FD5E572D4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BC2ED0-9C8E-475B-B5A2-39E81C28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A951B6-432E-46FB-BC67-8E9A5164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318787-98D5-4684-869E-9D2ACFF8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628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6507F-39B2-4E48-AD12-674CAFFAD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4B50D4-CCD2-465D-9FF9-9290EDAB2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D4DB49-3614-44B1-A5BC-E9768B01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DD88-2917-4E41-B8AF-C87CBBCEA062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50E936-BC2C-4B3C-AA77-9483FA83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0469EC-F573-4F90-8577-9DF4B093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7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29E6BE-DEA8-46C3-AFE4-F536ECD87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326C79-747A-43F3-B781-500B1ACC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E64DFF-5005-4A4D-A496-CD9356CF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1CF8-9E30-48C2-98DE-7942A08A0D28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97DB679-AB8E-459F-8BBE-A7CB5EDF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B79847-6E49-4FDA-A719-04DC2C1A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709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2C280C-3335-4077-998B-F7D1EF71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DED446-BDB9-479F-B5B9-2BB3AD5F0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3057F4-1F74-4EF5-8F0D-D9A8B5B2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A08A-215C-4075-8F88-34ECC7F84649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339477-E563-48AD-9DB9-A5F6123F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EF9E08-2F9C-4FF1-BF90-4E86AFAB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88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50E5F2-B2FD-4A1D-A52F-24CA8604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B82BE5-6868-4155-AC4B-FF918C220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1F4E246-459F-425E-8E07-BA8873771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EC1219-7166-4EF4-93F3-DC8B6B96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0A35-4D14-488E-883A-B2F2D8CC18B5}" type="datetime1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06778CC-15C9-4307-85A6-4852D405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3C7DF8B-D816-48E0-9189-2EA6CD7B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04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9319E-86E0-4546-94E7-A87E5911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03F24C-9B4B-4EC7-99F9-37521512F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4FE129B-F05D-41BC-BBFA-47CF5F636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0364010-ADF4-4961-A156-5D8FBA889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4086BC6-79DE-4A1D-AEE3-B0D5FF7FC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F388306-7B16-4758-898F-F2E7215D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4A01-2611-400C-814E-3D98C2B891F0}" type="datetime1">
              <a:rPr lang="hu-HU" smtClean="0"/>
              <a:t>2022. 03. 26.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E750BB5-260D-4910-890C-51993465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E215C5-6584-4DE5-B9A4-9C914BDF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88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0A0769-E65B-4AEE-9244-6E864865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031183A-6C4C-4BD9-BFE4-B9568CED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6093-FA90-4EC8-89C8-EF93C00C9069}" type="datetime1">
              <a:rPr lang="hu-HU" smtClean="0"/>
              <a:t>2022. 03. 26.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3FF331A-59E2-436E-AD73-DC3BC392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B597EC-1A84-49E6-84BB-36E841C9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185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C1EB98C-2496-4B77-AB16-55E1B805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8963-0083-48BA-A9AD-75C04FB60637}" type="datetime1">
              <a:rPr lang="hu-HU" smtClean="0"/>
              <a:t>2022. 03. 26.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33D45DE-D217-42D6-85E1-699B17F6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4A7A1C3-8B1C-429C-BDE2-D091DDB6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249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8930F6-D8B3-4A9D-B610-F04E12A0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645257-2E76-42EE-8962-EB9C9ABF0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C3267F5-828C-4366-ADD1-B4FDC5784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FCDF189-3D33-499E-B754-E30DF861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F11C-1C1E-4590-9998-C6749369CA63}" type="datetime1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9104EF-C40D-4D0D-9C2D-254F6FDB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DCC214A-A5E9-4B0D-ACE5-AFEFFD64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859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29E6BE-DEA8-46C3-AFE4-F536ECD87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326C79-747A-43F3-B781-500B1ACC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E64DFF-5005-4A4D-A496-CD9356CF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97DB679-AB8E-459F-8BBE-A7CB5EDF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B79847-6E49-4FDA-A719-04DC2C1A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3325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4D4D42-BF27-4E13-A27B-A200F410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FF77D88-A98D-457A-B0DA-1F01AA82D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69CC947-DBAC-481A-A6B1-DC5D5A050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DBDBC1-037D-4F00-898B-13F643B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0B2E7-5023-4BF7-AABB-11B7A645DAD1}" type="datetime1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65D5CE9-BC52-49B6-BCCC-3244C4B7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D0D5E9D-362E-4A5E-B54C-E5DBC9DF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026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CDA61-3C90-4D5E-92AF-A2CA7A2A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12FDC5E-7335-4855-8091-147678E60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82527F-4598-455D-A3AF-73D416B0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4A89-1C53-4203-8BE5-9B847CF60D7E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B51C196-F621-4B95-AF10-D6906118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D580A6-1067-4902-95E1-5D863ED4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470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7216A5E-8732-4484-9E6C-45BA49A48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A05AB1-94CE-444B-BAAF-FD5E572D4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BC2ED0-9C8E-475B-B5A2-39E81C28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918F-AAB4-4EBB-BE0E-E8197CE47AA2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A951B6-432E-46FB-BC67-8E9A5164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318787-98D5-4684-869E-9D2ACFF8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80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2C280C-3335-4077-998B-F7D1EF71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DED446-BDB9-479F-B5B9-2BB3AD5F0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3057F4-1F74-4EF5-8F0D-D9A8B5B2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339477-E563-48AD-9DB9-A5F6123F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EF9E08-2F9C-4FF1-BF90-4E86AFAB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32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50E5F2-B2FD-4A1D-A52F-24CA8604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B82BE5-6868-4155-AC4B-FF918C220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1F4E246-459F-425E-8E07-BA8873771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EC1219-7166-4EF4-93F3-DC8B6B96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06778CC-15C9-4307-85A6-4852D405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3C7DF8B-D816-48E0-9189-2EA6CD7B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919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9319E-86E0-4546-94E7-A87E5911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03F24C-9B4B-4EC7-99F9-37521512F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4FE129B-F05D-41BC-BBFA-47CF5F636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0364010-ADF4-4961-A156-5D8FBA889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4086BC6-79DE-4A1D-AEE3-B0D5FF7FC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F388306-7B16-4758-898F-F2E7215D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E750BB5-260D-4910-890C-51993465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E215C5-6584-4DE5-B9A4-9C914BDF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1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0A0769-E65B-4AEE-9244-6E864865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031183A-6C4C-4BD9-BFE4-B9568CED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3FF331A-59E2-436E-AD73-DC3BC392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B597EC-1A84-49E6-84BB-36E841C9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619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C1EB98C-2496-4B77-AB16-55E1B805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33D45DE-D217-42D6-85E1-699B17F6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4A7A1C3-8B1C-429C-BDE2-D091DDB6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906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8930F6-D8B3-4A9D-B610-F04E12A0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645257-2E76-42EE-8962-EB9C9ABF0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C3267F5-828C-4366-ADD1-B4FDC5784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FCDF189-3D33-499E-B754-E30DF861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9104EF-C40D-4D0D-9C2D-254F6FDB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DCC214A-A5E9-4B0D-ACE5-AFEFFD64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861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4D4D42-BF27-4E13-A27B-A200F410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FF77D88-A98D-457A-B0DA-1F01AA82D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69CC947-DBAC-481A-A6B1-DC5D5A050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DBDBC1-037D-4F00-898B-13F643B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65D5CE9-BC52-49B6-BCCC-3244C4B7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D0D5E9D-362E-4A5E-B54C-E5DBC9DF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3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3F29BB2-D7A0-49E9-BD4A-5C8B897B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39FD36-B376-49BA-BCC6-5F34FBE2C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3F068E-81FC-4682-B76E-EA5C3596A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D5C8-7329-4B36-A04E-3CBA8159E33F}" type="datetimeFigureOut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4E395D-8EE3-4604-A654-F8B42A48D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ECA5BB-0AEB-4502-AA9B-28F6E984A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1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3F29BB2-D7A0-49E9-BD4A-5C8B897B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39FD36-B376-49BA-BCC6-5F34FBE2C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3F068E-81FC-4682-B76E-EA5C3596A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A3305-70B8-493E-B242-F618BB62A7A8}" type="datetime1">
              <a:rPr lang="hu-HU" smtClean="0"/>
              <a:t>2022. 03. 26.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4E395D-8EE3-4604-A654-F8B42A48D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ECA5BB-0AEB-4502-AA9B-28F6E984A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AA5F-F983-4151-A0B2-30ABE7D44A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403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atebalazs.hu/seo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galamb.hu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mailchimp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4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facebook.com/overview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975" y="1331913"/>
            <a:ext cx="7258050" cy="238760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digitális kommunikáció alapjai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975" y="3811588"/>
            <a:ext cx="7258050" cy="1655762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Tréning</a:t>
            </a:r>
          </a:p>
        </p:txBody>
      </p:sp>
    </p:spTree>
    <p:extLst>
      <p:ext uri="{BB962C8B-B14F-4D97-AF65-F5344CB8AC3E}">
        <p14:creationId xmlns:p14="http://schemas.microsoft.com/office/powerpoint/2010/main" val="687090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>
            <a:normAutofit/>
          </a:bodyPr>
          <a:lstStyle/>
          <a:p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interneten való eredményes láthatóság azért fontos a céged marketingstratégiájában, mert azon érdeklődők, akik az internetes keresőkben saját érdeklődésüknek megfelelően keresnek, rendkívül motiváltak kielégíteni információéhségüket. </a:t>
            </a:r>
          </a:p>
          <a:p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Azért kutatnak, mert valamire nagyon kíváncsiak, valamire szeretnének választ, válaszokat kapni. Így ha az </a:t>
            </a:r>
            <a:r>
              <a:rPr lang="hu-HU" sz="22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ajánlatod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ebben a döntési fázisban találkozik velük és amennyiben a weboldaladon talált tartalom megnyeri a tetszésüket, szívesen fognak ajánlatot kérni vagy vásárolni Tőled, azaz szívesen fogják teljesíteni honlapod üzleti céljait.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2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SEO</a:t>
            </a:r>
          </a:p>
          <a:p>
            <a:pPr>
              <a:lnSpc>
                <a:spcPct val="110000"/>
              </a:lnSpc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Organikus találati lista – amikor Google-ben keresünk és a hirdetések  alatti eredményeket látjuk</a:t>
            </a:r>
          </a:p>
          <a:p>
            <a:pPr>
              <a:lnSpc>
                <a:spcPct val="110000"/>
              </a:lnSpc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SEO = Minden olyan technikai tevékenység, amely arra irányul, hogy egy weboldal a lehető legjobb eredményt érje  el a keresők organikus találati listájában egy adott kulcsszóra keresve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7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SEO fajtái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Azon tényezők, amelyek által hatással lehetsz a saját weboldaladra.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Minden, ami nem a saját weboldaladon megjelenő tartalom, de a  weboldaladdal kapcsolatos a témája. Már nehezebben tudsz rá hatással lenni. Gyakorlatilag a külső reakciók a  weboldaladra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 cikkek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videók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értékelések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blogok, fórumok, stb.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Minden, ami programozás. melynek célja, hogy a keresőrobotoknak  pozitív információt szolgáltassunk. „Nem csak a könyv tartalma, de a szövegezése, szóhasználata, külalakja is  számít.”</a:t>
            </a:r>
          </a:p>
          <a:p>
            <a:pPr lvl="1"/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2150433" y="2335835"/>
            <a:ext cx="2729106" cy="85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30200" rIns="0" bIns="0" rtlCol="0">
            <a:spAutoFit/>
          </a:bodyPr>
          <a:lstStyle/>
          <a:p>
            <a:pPr marL="8699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On-site</a:t>
            </a:r>
            <a:endParaRPr kumimoji="0" lang="hu-HU" sz="3400" b="0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060391" y="2335835"/>
            <a:ext cx="2729106" cy="85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30200" rIns="0" bIns="0" rtlCol="0">
            <a:spAutoFit/>
          </a:bodyPr>
          <a:lstStyle/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2.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Off-site</a:t>
            </a:r>
            <a:endParaRPr kumimoji="0" lang="hu-HU" sz="3400" b="0" i="0" u="none" strike="noStrike" kern="1200" cap="none" spc="-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7970349" y="2335834"/>
            <a:ext cx="2729106" cy="85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30200" rIns="0" bIns="0" rtlCol="0">
            <a:spAutoFit/>
          </a:bodyPr>
          <a:lstStyle/>
          <a:p>
            <a:pPr marL="151765" marR="0" lvl="0" indent="0" algn="l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3.</a:t>
            </a:r>
            <a:r>
              <a:rPr kumimoji="0" sz="3400" b="0" i="0" u="none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Technikai</a:t>
            </a:r>
            <a:endParaRPr kumimoji="0" lang="hu-HU" sz="3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8939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Forráskódot olvassák a keresőrobotok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(hivatalosan titkos algoritmus mentén, de vannak publikus részei)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98" y="2843829"/>
            <a:ext cx="7124604" cy="37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8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Kulcsszó-releváns webtartalom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3645373" y="2634848"/>
            <a:ext cx="2602230" cy="1561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4170" rIns="0" bIns="0" rtlCol="0">
            <a:spAutoFit/>
          </a:bodyPr>
          <a:lstStyle/>
          <a:p>
            <a:pPr marL="543560" marR="373380" lvl="0" indent="-165100" algn="l" defTabSz="914400" rtl="0" eaLnBrk="1" fontAlgn="auto" latinLnBrk="0" hangingPunct="1">
              <a:lnSpc>
                <a:spcPts val="3420"/>
              </a:lnSpc>
              <a:spcBef>
                <a:spcPts val="27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Szöve</a:t>
            </a:r>
            <a:r>
              <a:rPr kumimoji="0" sz="3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3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es  tartalom</a:t>
            </a: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6507445" y="2634848"/>
            <a:ext cx="2602230" cy="1561465"/>
          </a:xfrm>
          <a:prstGeom prst="rect">
            <a:avLst/>
          </a:prstGeom>
          <a:solidFill>
            <a:srgbClr val="FF9900"/>
          </a:solidFill>
        </p:spPr>
        <p:txBody>
          <a:bodyPr vert="horz" wrap="square" lIns="0" tIns="63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2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Belső</a:t>
            </a:r>
            <a:r>
              <a:rPr kumimoji="0" sz="33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33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linkek</a:t>
            </a: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3645373" y="4456193"/>
            <a:ext cx="2602230" cy="1561465"/>
          </a:xfrm>
          <a:prstGeom prst="rect">
            <a:avLst/>
          </a:prstGeom>
          <a:solidFill>
            <a:srgbClr val="FF9900"/>
          </a:solidFill>
        </p:spPr>
        <p:txBody>
          <a:bodyPr vert="horz" wrap="square" lIns="0" tIns="127635" rIns="0" bIns="0" rtlCol="0">
            <a:spAutoFit/>
          </a:bodyPr>
          <a:lstStyle/>
          <a:p>
            <a:pPr marL="661035" marR="652780" lvl="0" indent="115570" algn="just" defTabSz="914400" rtl="0" eaLnBrk="1" fontAlgn="auto" latinLnBrk="0" hangingPunct="1">
              <a:lnSpc>
                <a:spcPts val="342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Kifelé </a:t>
            </a:r>
            <a:r>
              <a:rPr kumimoji="0" sz="33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muta</a:t>
            </a:r>
            <a:r>
              <a:rPr kumimoji="0" sz="33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ó  </a:t>
            </a:r>
            <a:r>
              <a:rPr kumimoji="0" sz="33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linkek</a:t>
            </a: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9" name="object 13"/>
          <p:cNvSpPr txBox="1"/>
          <p:nvPr/>
        </p:nvSpPr>
        <p:spPr>
          <a:xfrm>
            <a:off x="6507445" y="4456193"/>
            <a:ext cx="2602230" cy="1561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127635" rIns="0" bIns="0" rtlCol="0">
            <a:spAutoFit/>
          </a:bodyPr>
          <a:lstStyle/>
          <a:p>
            <a:pPr marL="243840" marR="236854" lvl="0" indent="0" algn="ctr" defTabSz="914400" rtl="0" eaLnBrk="1" fontAlgn="auto" latinLnBrk="0" hangingPunct="1">
              <a:lnSpc>
                <a:spcPts val="342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W</a:t>
            </a:r>
            <a:r>
              <a:rPr kumimoji="0" sz="33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eboldal</a:t>
            </a: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3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  mutató </a:t>
            </a:r>
            <a:r>
              <a:rPr kumimoji="0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33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linkek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23804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2" y="1944497"/>
            <a:ext cx="10515600" cy="31273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u-HU" sz="20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Keyword</a:t>
            </a: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="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keywords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=„Állatorvos, Kisállat, Állat,</a:t>
            </a:r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Gyógykezelés, Kutya, Macska, Oltás, Budapest"&gt; </a:t>
            </a:r>
          </a:p>
          <a:p>
            <a:pPr marL="0" indent="0">
              <a:buNone/>
            </a:pPr>
            <a:r>
              <a:rPr lang="hu-HU" sz="20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&gt;Kovács Állatorvosi Rendelő – Budapest 13. kerület&lt;/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</a:p>
          <a:p>
            <a:pPr marL="0" indent="0">
              <a:buNone/>
            </a:pPr>
            <a:r>
              <a:rPr lang="hu-HU" sz="20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</a:t>
            </a: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="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=„Állatorvosi rendelőnkben szakértő kezekben lesz kedvence."&gt;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3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Láthatóság az interneten, tartalom az interneten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Keyword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Discription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-129" t="-230" r="45180" b="31042"/>
          <a:stretch/>
        </p:blipFill>
        <p:spPr>
          <a:xfrm>
            <a:off x="5141329" y="1684115"/>
            <a:ext cx="6596780" cy="467223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8553691" y="3854370"/>
            <a:ext cx="569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395959" y="2129742"/>
            <a:ext cx="3842795" cy="67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1932972" y="2546128"/>
            <a:ext cx="4365825" cy="1018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618048" y="3023110"/>
            <a:ext cx="3680749" cy="778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99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 visszajelzések az interneten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552" y="1690688"/>
            <a:ext cx="10515600" cy="36411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média</a:t>
            </a:r>
          </a:p>
          <a:p>
            <a:pPr>
              <a:lnSpc>
                <a:spcPct val="110000"/>
              </a:lnSpc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média olyan formája, ahová a tartalmak elsősorban felhasználói úton kerülnek feltöltésre.</a:t>
            </a:r>
          </a:p>
          <a:p>
            <a:pPr>
              <a:lnSpc>
                <a:spcPct val="110000"/>
              </a:lnSpc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internetet használók már nem csupán tartalomfogyasztók, hanem ők állítják elő ezen tartalmak nagy részét is.</a:t>
            </a:r>
          </a:p>
          <a:p>
            <a:pPr>
              <a:lnSpc>
                <a:spcPct val="110000"/>
              </a:lnSpc>
            </a:pPr>
            <a:endParaRPr lang="hu-HU" sz="3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ügyfél visszajelzése az ügyfél tapasztalata, meglátásai és gondolatai a vállalat szolgáltatásaival, termékeivel és általános tapasztalataival kapcsolatban. </a:t>
            </a:r>
            <a:r>
              <a:rPr lang="hu-HU" sz="3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ilyen típusú információkhoz való hozzáférés lehetővé teszi a márka fejlődését és növekedését az idő múlásával.</a:t>
            </a:r>
          </a:p>
          <a:p>
            <a:pPr marL="0" indent="0">
              <a:buNone/>
            </a:pP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8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 visszajelzések az interneten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r="44669" b="7512"/>
          <a:stretch/>
        </p:blipFill>
        <p:spPr>
          <a:xfrm>
            <a:off x="891425" y="1690688"/>
            <a:ext cx="5021826" cy="47216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37" y="1690687"/>
            <a:ext cx="4093989" cy="4721687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344" t="8145" r="12505"/>
          <a:stretch/>
        </p:blipFill>
        <p:spPr>
          <a:xfrm rot="676359">
            <a:off x="5503112" y="2235456"/>
            <a:ext cx="5968180" cy="3996916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 visszajelzések az interneten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02664" y="1807337"/>
            <a:ext cx="8967216" cy="3944239"/>
          </a:xfrm>
        </p:spPr>
        <p:txBody>
          <a:bodyPr>
            <a:normAutofit/>
          </a:bodyPr>
          <a:lstStyle/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statisztikák szerint a vásárlók 92%-a olvassa el az online értékeléseket, mielőtt meghozná végső döntését. </a:t>
            </a:r>
          </a:p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Ezek az értékelések és vélemények hiteles bizonyítékai annak, hogy márkád milyen értéket és megoldásokat kínál ügyfelei számára.</a:t>
            </a:r>
          </a:p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Ezek a vélemények márkád identitásának szerves részei, fontos szerepet játszanak a helyi 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tooltip="s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SEO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hu-HU" sz="21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és bizonyos csatornákon segíthetnek új ügyfeleket is szerezni.</a:t>
            </a:r>
          </a:p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több, 10-ből 4 digitális fogyasztó a közösségi hálózatokra is komoly figyelmet fordít, mielőtt eldöntené, hogy pontosan mit és kitől vásárolna.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1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digitális kommunikáció lehetőségei, szerepe, eszközei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9761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hu-HU" sz="2000" dirty="0">
                <a:solidFill>
                  <a:schemeClr val="bg1"/>
                </a:solidFill>
              </a:rPr>
              <a:t>Szóda-Kis Zsófia 2022.03.26-27.</a:t>
            </a:r>
          </a:p>
        </p:txBody>
      </p:sp>
    </p:spTree>
    <p:extLst>
      <p:ext uri="{BB962C8B-B14F-4D97-AF65-F5344CB8AC3E}">
        <p14:creationId xmlns:p14="http://schemas.microsoft.com/office/powerpoint/2010/main" val="912529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 adatai, a legfontosabb mérőszámok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fő teljesítménymutatók olyan mutatók, amik segítenek nyomon követni egy kampány, stratégia, vagy bármilyen más tevékenység teljesítményét. </a:t>
            </a:r>
          </a:p>
          <a:p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kampányt például rengetegféleképpen lehet értékelni, de fontos, hogy kiválasztd azokat a mutatókat, amelyek valóban megmutatják, hogy jó irányba halad-e a projekt – ezek a fő teljesítménymutatók.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31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 adatai, a legfontosabb mérőszámok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409252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3600670" y="2634534"/>
            <a:ext cx="2623185" cy="157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4668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Analitikai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eszközök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6485634" y="2634534"/>
            <a:ext cx="2623185" cy="1573530"/>
          </a:xfrm>
          <a:prstGeom prst="rect">
            <a:avLst/>
          </a:prstGeom>
          <a:solidFill>
            <a:srgbClr val="FF99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8930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Riportok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3600670" y="4444193"/>
            <a:ext cx="2623185" cy="1573530"/>
          </a:xfrm>
          <a:prstGeom prst="rect">
            <a:avLst/>
          </a:prstGeom>
          <a:solidFill>
            <a:srgbClr val="FF99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89610" marR="552450" lvl="0" indent="-133985" algn="l" defTabSz="914400" rtl="0" eaLnBrk="1" fontAlgn="auto" latinLnBrk="0" hangingPunct="1">
              <a:lnSpc>
                <a:spcPts val="2039"/>
              </a:lnSpc>
              <a:spcBef>
                <a:spcPts val="1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Eredmények  értékelése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6485634" y="4444193"/>
            <a:ext cx="2623185" cy="157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827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Döntés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előkészítés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79467" y="2111314"/>
            <a:ext cx="4694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Eredmények mérése - Analitika</a:t>
            </a:r>
          </a:p>
        </p:txBody>
      </p:sp>
    </p:spTree>
    <p:extLst>
      <p:ext uri="{BB962C8B-B14F-4D97-AF65-F5344CB8AC3E}">
        <p14:creationId xmlns:p14="http://schemas.microsoft.com/office/powerpoint/2010/main" val="63279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 adatai, a legfontosabb mérőszámok – közösségi média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054225"/>
            <a:ext cx="9122664" cy="42037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Elérések (Facebook, </a:t>
            </a:r>
            <a:r>
              <a:rPr lang="hu-HU" sz="21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,. </a:t>
            </a:r>
            <a:r>
              <a:rPr lang="hu-HU" sz="21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1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Pinterest)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elérések azt mutatják meg, hogy hány közösségi fiókhoz jutott el egy bejegyzésed, oldalad, egy kampányod, stb. tehát, hogy hány felhasználót sikerült elérned az adott elemmel.</a:t>
            </a:r>
            <a:endParaRPr lang="hu-HU" sz="21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Megjelenítések 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Megjelenítésnek nevezzük azt, amikor egy bejegyzés megjelenik egy felhasználó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hírfolyamában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Vannak olyan platformok, ahol a felhasználónak konkrétan meg kell néznie a bejegyzést ahhoz, hogy az megjelenítésnek számítson, míg más hálózatokon ez nem elvárás.</a:t>
            </a:r>
          </a:p>
          <a:p>
            <a:pPr marL="0" indent="0">
              <a:buNone/>
            </a:pP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Megosztások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közösségi médián akkor beszélünk megosztásról (a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Twitteren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ezeket „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retweeteknek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”, vagyis „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újratweeteknek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hívják), amikor egy felhasználó szándékosan megoszt egy korábban készült bejegyzést idővonalán. Ez a bejegyzés származhat mástól, vagy lehet a felhasználó egy saját, korábbi bejegyzése is.</a:t>
            </a:r>
          </a:p>
          <a:p>
            <a:pPr marL="0" indent="0">
              <a:buNone/>
            </a:pP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Reakciók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reakciók általában a legegyszerűbb, egy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kattintásos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interakciók a felhasználók részéről. Hogy pontosan mi számít reakciónak, az minden platformon más. Vannak, ahol csak „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Tetszikelni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(kedvelni) lehet, míg más platformokon a kedvencek közé lehet helyezni a bejegyzéseket, és így tovább.</a:t>
            </a:r>
          </a:p>
          <a:p>
            <a:pPr marL="0" indent="0">
              <a:buNone/>
            </a:pPr>
            <a:r>
              <a:rPr lang="hu-HU" sz="21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Hozzászólások, válaszok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hozzászólások és válaszok fogalma egyértelmű – ezek az eredeti vagy a megosztott bejegyzések alatt jelennek meg. A hozzászólások a bejegyzéshez szólnak, míg a válaszokat általában más hozzászólásokra szokás írni.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229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 adatai, a legfontosabb mérőszámok –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03724030"/>
              </p:ext>
            </p:extLst>
          </p:nvPr>
        </p:nvGraphicFramePr>
        <p:xfrm>
          <a:off x="1618488" y="2073639"/>
          <a:ext cx="9940054" cy="367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6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 adatai, a legfontosabb mérőszámok – Google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711" y="2115809"/>
            <a:ext cx="8574919" cy="4240541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643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954840"/>
              </p:ext>
            </p:extLst>
          </p:nvPr>
        </p:nvGraphicFramePr>
        <p:xfrm>
          <a:off x="838200" y="1865312"/>
          <a:ext cx="10515600" cy="312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44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36547" y="5677683"/>
            <a:ext cx="2000504" cy="6383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561926" y="1932976"/>
            <a:ext cx="2525395" cy="119071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51435" rIns="0" bIns="0" rtlCol="0">
            <a:spAutoFit/>
          </a:bodyPr>
          <a:lstStyle/>
          <a:p>
            <a:pPr marL="831215" marR="823594" lvl="0" indent="51435" algn="just" defTabSz="914400" rtl="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Google </a:t>
            </a:r>
            <a:r>
              <a:rPr kumimoji="0" sz="1850" b="0" i="0" u="none" strike="noStrike" kern="1200" cap="none" spc="-5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Display </a:t>
            </a:r>
            <a:r>
              <a:rPr kumimoji="0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Network  </a:t>
            </a:r>
            <a:r>
              <a:rPr kumimoji="0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(GDN)</a:t>
            </a:r>
            <a:endParaRPr kumimoji="0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4601" y="1932976"/>
            <a:ext cx="2525395" cy="11907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wrap="square" lIns="0" tIns="51435" rIns="0" bIns="0" rtlCol="0">
            <a:spAutoFit/>
          </a:bodyPr>
          <a:lstStyle/>
          <a:p>
            <a:pPr marL="831215" marR="823594" lvl="0" indent="51435" algn="just" defTabSz="914400" rtl="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Google </a:t>
            </a:r>
            <a:r>
              <a:rPr kumimoji="0" sz="1850" b="0" i="0" u="none" strike="noStrike" kern="1200" cap="none" spc="-5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Search </a:t>
            </a:r>
            <a:r>
              <a:rPr kumimoji="0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Network  </a:t>
            </a:r>
            <a:r>
              <a:rPr kumimoji="0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(GSN)</a:t>
            </a:r>
            <a:endParaRPr kumimoji="0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79250" y="1932975"/>
            <a:ext cx="2525395" cy="12362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00735" marR="0" lvl="0" indent="0" algn="l" defTabSz="914400" rtl="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YouTube</a:t>
            </a:r>
            <a:endParaRPr kumimoji="0" lang="hu-HU" sz="185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800735" marR="0" lvl="0" indent="0" algn="l" defTabSz="914400" rtl="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2551" y="3244800"/>
            <a:ext cx="2743544" cy="10896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4601" y="3279529"/>
            <a:ext cx="2524799" cy="12830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9251" y="3244801"/>
            <a:ext cx="2524799" cy="122280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426769" y="4573587"/>
            <a:ext cx="2292212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  Megjelenés/Elérés  Megtekintés  (Átkattintás)  (Konverzió)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405723" y="4675650"/>
            <a:ext cx="1238108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700" b="0" i="0" u="none" strike="noStrike" kern="1200" cap="none" spc="-4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ás 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Konverzió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1926" y="4562534"/>
            <a:ext cx="2433253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  Megjelenés/Elérés  Átkattintás  Konverzió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 txBox="1">
            <a:spLocks/>
          </p:cNvSpPr>
          <p:nvPr/>
        </p:nvSpPr>
        <p:spPr>
          <a:xfrm>
            <a:off x="838200" y="828675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23E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 - Google</a:t>
            </a:r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82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 - Facebook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72" y="1805379"/>
            <a:ext cx="9521952" cy="44362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7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Facebook: kb. 6 millió felhasználó Magyarországon, </a:t>
            </a:r>
            <a:r>
              <a:rPr lang="pt-BR" sz="27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 milliárd felhasználó a Világon</a:t>
            </a:r>
            <a:endParaRPr lang="hu-HU" sz="27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Hirdetési központ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közvetlenül a Facebook profilból elérhető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rendkívül szűk hirdetési opciók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Hirdetési fiók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közvetlenül a Facebook profilból elérhető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szűkebb hirdetési opciók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Vállalkozáskezelő / Business Manager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fiókot kell készítenünk, ahhoz hogy elérjük</a:t>
            </a:r>
          </a:p>
          <a:p>
            <a:pPr lvl="1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lehetséges hirdetési opció elérhető innen</a:t>
            </a:r>
          </a:p>
          <a:p>
            <a:pPr lvl="1"/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https://business.facebook.com/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00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 - Facebook hirdetések felépítése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3253854" y="176606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91568178"/>
              </p:ext>
            </p:extLst>
          </p:nvPr>
        </p:nvGraphicFramePr>
        <p:xfrm>
          <a:off x="3253854" y="1595483"/>
          <a:ext cx="5612354" cy="500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79956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b-k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90">
            <a:off x="8981581" y="900960"/>
            <a:ext cx="3094654" cy="368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 – Facebook hirdetési minták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6" y="1825625"/>
            <a:ext cx="7720198" cy="398081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Javasoljuk a terméked vagy a márkád képeinek használatát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Videó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Mozgás megjelenítésével figyelemfelkeltőbbé teheted a hirdetéseidet a hírfolyamban.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Galéria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galéria formátumú hirdetések egyetlen hirdetésben akár 10 képet vagy videót is bemutathatnak, mindegyikhez saját hivatkozással.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Azonnali élmény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azonnali élmény olyan teljes képernyős élmény, amely azután nyílik meg, hogy valaki rákoppint a hirdetésedre a mobileszközén. Azonnali élmény létrehozásával vizuálisan kiemelheted a márkádat, a termékeidet vagy a szolgáltatásaidat.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Kollekció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kollekció formátum több terméket is bemutat, és azonnali élményként nyílik meg, ha valaki reagál a hirdetésedre. A vevők magával ragadó, vizuális módon fedezhetik fel, böngészhetik és vásárolhatják meg a termékeket a telefonjukon.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 descr="fb-vid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435">
            <a:off x="9012174" y="3574901"/>
            <a:ext cx="2457450" cy="29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65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9764210" cy="1322688"/>
          </a:xfrm>
        </p:spPr>
        <p:txBody>
          <a:bodyPr>
            <a:normAutofit fontScale="77500" lnSpcReduction="2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kommunikáció az egyik legfontosabb emberi életjelenség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társadalmi folyamatban szerepet játszik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Szorosan kapcsolódik a hírközléshez, pedagógiához, pszichológiához, művészetekhez, esztétikához, …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Kommunikáció – Digitális kommunikáció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05" y="3148314"/>
            <a:ext cx="8531989" cy="341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52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hirdetések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https://www.facebook.com/business/ads-guide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15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 kommunikáció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Üzenet küldés</a:t>
            </a:r>
          </a:p>
        </p:txBody>
      </p:sp>
    </p:spTree>
    <p:extLst>
      <p:ext uri="{BB962C8B-B14F-4D97-AF65-F5344CB8AC3E}">
        <p14:creationId xmlns:p14="http://schemas.microsoft.com/office/powerpoint/2010/main" val="884872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 és tömegkommunikáció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848" y="1779497"/>
            <a:ext cx="3985727" cy="3127375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 kommunikáció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 (zárt a csatorna)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Célzott (pontosan tudjuk kihez beszélünk)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Megszemélyesített</a:t>
            </a: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What is the concept of mass communication? - Quora">
            <a:extLst>
              <a:ext uri="{FF2B5EF4-FFF2-40B4-BE49-F238E27FC236}">
                <a16:creationId xmlns:a16="http://schemas.microsoft.com/office/drawing/2014/main" id="{FE289C13-7DD3-483A-8AF1-00AAB39D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27" y="4407516"/>
            <a:ext cx="3357666" cy="19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E54BBA60-FAD2-4EA7-97AB-040CA4EA7401}"/>
              </a:ext>
            </a:extLst>
          </p:cNvPr>
          <p:cNvSpPr txBox="1">
            <a:spLocks/>
          </p:cNvSpPr>
          <p:nvPr/>
        </p:nvSpPr>
        <p:spPr>
          <a:xfrm>
            <a:off x="7299151" y="1779497"/>
            <a:ext cx="38628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Tömeg kommunikáció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Nagy elérésű (nyitott csatorna)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Célzott (nagyobb célcsoportot)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 megszemélyesített</a:t>
            </a:r>
          </a:p>
        </p:txBody>
      </p:sp>
    </p:spTree>
    <p:extLst>
      <p:ext uri="{BB962C8B-B14F-4D97-AF65-F5344CB8AC3E}">
        <p14:creationId xmlns:p14="http://schemas.microsoft.com/office/powerpoint/2010/main" val="2082296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28675"/>
            <a:ext cx="11082528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direkt kommunikáció jogszabályi környezete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39369A8B-B928-4B64-94CD-18A16F647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GDPR és társai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minősül adatnak?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minősül adat kezelésnek?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Mire lehetet az adatot használni?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felhasználó jogai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33BD684-679E-4F32-BFF4-A9F7B3597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36" y="1825625"/>
            <a:ext cx="332870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4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28675"/>
            <a:ext cx="11082528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direkt kommunikáció sajátosságai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5A8AA73-6E26-4FC8-8B0C-54ED2DD92DA4}"/>
              </a:ext>
            </a:extLst>
          </p:cNvPr>
          <p:cNvSpPr txBox="1">
            <a:spLocks/>
          </p:cNvSpPr>
          <p:nvPr/>
        </p:nvSpPr>
        <p:spPr>
          <a:xfrm>
            <a:off x="603504" y="1865312"/>
            <a:ext cx="311810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 kommunikáció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Postai küldemény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Telefon hívás</a:t>
            </a:r>
          </a:p>
          <a:p>
            <a:pPr>
              <a:buFontTx/>
              <a:buChar char="-"/>
            </a:pP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</a:p>
          <a:p>
            <a:pPr>
              <a:buFontTx/>
              <a:buChar char="-"/>
            </a:pP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SMS / szöveges üzenet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C291264B-7468-4B53-A243-7D0B6168B619}"/>
              </a:ext>
            </a:extLst>
          </p:cNvPr>
          <p:cNvSpPr txBox="1">
            <a:spLocks/>
          </p:cNvSpPr>
          <p:nvPr/>
        </p:nvSpPr>
        <p:spPr>
          <a:xfrm>
            <a:off x="3919728" y="2870980"/>
            <a:ext cx="311810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Információ megosztás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Hírlevél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Kereskedelmi ajánlat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Edukáció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Meghívás eseményre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Emlékeztető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Dokumentum küldés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855F9449-07F9-4CB4-8489-F0D8E7F67536}"/>
              </a:ext>
            </a:extLst>
          </p:cNvPr>
          <p:cNvSpPr txBox="1">
            <a:spLocks/>
          </p:cNvSpPr>
          <p:nvPr/>
        </p:nvSpPr>
        <p:spPr>
          <a:xfrm>
            <a:off x="8196072" y="2895364"/>
            <a:ext cx="311810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Felesleges üzenet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 kért üzenet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Nagy méretű kép állomány küldése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Videó megosztás</a:t>
            </a:r>
          </a:p>
        </p:txBody>
      </p:sp>
      <p:pic>
        <p:nvPicPr>
          <p:cNvPr id="11" name="Picture 2" descr="Green Plus Sign. Positive Symbol Isolated on a White Background. Stock  Vector - Illustration of mathematical, mark: 170749137">
            <a:extLst>
              <a:ext uri="{FF2B5EF4-FFF2-40B4-BE49-F238E27FC236}">
                <a16:creationId xmlns:a16="http://schemas.microsoft.com/office/drawing/2014/main" id="{2361142C-DE32-4A62-88A6-F41B91D0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20" y="1822605"/>
            <a:ext cx="925720" cy="92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 Minus Sign. Negative Symbol Isolated on a White Background. Stock  Vector - Illustration of abstract, cons: 170758416">
            <a:extLst>
              <a:ext uri="{FF2B5EF4-FFF2-40B4-BE49-F238E27FC236}">
                <a16:creationId xmlns:a16="http://schemas.microsoft.com/office/drawing/2014/main" id="{0231C91C-AA8D-4DE3-B6B8-D315E227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40" y="1912756"/>
            <a:ext cx="835569" cy="8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89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28675"/>
            <a:ext cx="11082528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szükséges egy e-mail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küldéshez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64F4985-05A7-4A33-B931-ADDBCD596BBD}"/>
              </a:ext>
            </a:extLst>
          </p:cNvPr>
          <p:cNvSpPr txBox="1"/>
          <p:nvPr/>
        </p:nvSpPr>
        <p:spPr>
          <a:xfrm>
            <a:off x="952500" y="1983068"/>
            <a:ext cx="60944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küldő alkalmazás – üzenet elkészítése és kiküldése</a:t>
            </a:r>
          </a:p>
          <a:p>
            <a:pPr marL="457200" lvl="1" indent="0">
              <a:buNone/>
            </a:pPr>
            <a:r>
              <a:rPr lang="hu-HU" sz="1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https://www.webgalamb.hu/</a:t>
            </a:r>
            <a:r>
              <a:rPr lang="hu-HU" sz="1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(magyar, de fizetős) </a:t>
            </a:r>
          </a:p>
          <a:p>
            <a:pPr marL="457200" lvl="1" indent="0">
              <a:buNone/>
            </a:pPr>
            <a:r>
              <a:rPr lang="hu-HU" sz="1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https://mailchimp.com/</a:t>
            </a:r>
            <a:r>
              <a:rPr lang="hu-HU" sz="1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(nemzetközi, de egy pontig ingyenes)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domain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(létező web cím) és egy e-mail – amiről az e-mailt kiküldjük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címlista, akiknek az e-mailt elküldjük</a:t>
            </a:r>
          </a:p>
          <a:p>
            <a:pPr>
              <a:buFontTx/>
              <a:buChar char="-"/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 az e-mailhez (kép, szöveg és linkek)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A55CDFF-BF9A-4136-BFB8-83148B28B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976" y="1978252"/>
            <a:ext cx="476748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52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Milyen a jó e-mail? 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847" y="1779497"/>
            <a:ext cx="6032304" cy="3127375"/>
          </a:xfrm>
        </p:spPr>
        <p:txBody>
          <a:bodyPr>
            <a:normAutofit lnSpcReduction="10000"/>
          </a:bodyPr>
          <a:lstStyle/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Bizalom keltő / Ismerős a feladó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Érdekes a levél tárgya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Értékes a levél bevezetője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Jó a levélben a szöveg és kép arány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Jól látható kattintási elemek (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Action)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Optimális a mérete átment a spam testen</a:t>
            </a: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DBD6B9-8D61-4DA9-8ADE-4D58AB2A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820" y="1447161"/>
            <a:ext cx="2010056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8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Milyen a jó e-mail? 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2" descr="PetFlow Q&amp;A: Increasing Memberships with a Warm Welcome">
            <a:extLst>
              <a:ext uri="{FF2B5EF4-FFF2-40B4-BE49-F238E27FC236}">
                <a16:creationId xmlns:a16="http://schemas.microsoft.com/office/drawing/2014/main" id="{DF43EF12-242E-430A-9FAD-EB122AA8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50" y="1581453"/>
            <a:ext cx="1942120" cy="488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2F07145-0B7E-49CC-A3FA-5E596A25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636" y="1581453"/>
            <a:ext cx="2441896" cy="48837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AC7877F-AEE7-4700-9B58-E37ADB215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196" y="1581453"/>
            <a:ext cx="2157594" cy="48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Milyen a rossz e-mail?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3291327-AF18-4186-B4C8-D6C72AB7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51" y="2314751"/>
            <a:ext cx="4130356" cy="2334041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83" y="1690688"/>
            <a:ext cx="6032304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5 rossz email: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 meg sem érkezik, </a:t>
            </a:r>
            <a:r>
              <a:rPr lang="hu-HU" sz="24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SPAM</a:t>
            </a: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Amit nem nyitnak meg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Amit nem lát a címzett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 nem töltődik 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 miatt eljárást indít a hatóság</a:t>
            </a: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57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e-mail kommunikáció mérése,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83" y="1690688"/>
            <a:ext cx="6032304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ilyen adatokat érdemes vizsgálni?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kiküldött levelek száma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visszapattanó levelek száma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megnyitások száma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kattintások száma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leiratkozások száma</a:t>
            </a: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3126F9-7FB9-465D-9722-5878131D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7" y="2322047"/>
            <a:ext cx="5508527" cy="31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7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3565525"/>
          </a:xfrm>
        </p:spPr>
        <p:txBody>
          <a:bodyPr>
            <a:noAutofit/>
          </a:bodyPr>
          <a:lstStyle/>
          <a:p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elmúlt évszázadban a kommunikáció formája gyökeresen átalakult. Előbb a vezetékes telefon, aztán a rádióadások, majd a televízió megjelenése nagymértékben átalakította az emberek közötti mindennapos kommunikációt, az információ áramlását. </a:t>
            </a:r>
          </a:p>
          <a:p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Legalább ekkora jelentőséggel bír a </a:t>
            </a:r>
            <a:r>
              <a:rPr lang="hu-HU" sz="26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mobiltelefonok, az internet, az okostelefonok 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megjelenése. Mindegyikük újabb lehetőségek, kommunikációs formák megjelenésével járt.</a:t>
            </a:r>
          </a:p>
          <a:p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84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pt-BR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 létrehozása és e-mail küldés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011" y="2019872"/>
            <a:ext cx="6032304" cy="31273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 létrehozása</a:t>
            </a:r>
          </a:p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beállítása</a:t>
            </a:r>
          </a:p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megszerkesztése</a:t>
            </a:r>
          </a:p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kiküldése</a:t>
            </a: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9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messenging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az SMS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9" y="1865312"/>
            <a:ext cx="6811347" cy="31273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Státusz üzenetek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 kezelés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Időpont foglalás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Emlékeztető</a:t>
            </a:r>
          </a:p>
          <a:p>
            <a:pPr marL="0" indent="0"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GDPR szabályok a telefonos elérhetőségekre is érvényesek</a:t>
            </a:r>
          </a:p>
        </p:txBody>
      </p:sp>
      <p:pic>
        <p:nvPicPr>
          <p:cNvPr id="6148" name="Picture 4" descr="Conversational Commerce Platform for Hotels | Cord.travel">
            <a:extLst>
              <a:ext uri="{FF2B5EF4-FFF2-40B4-BE49-F238E27FC236}">
                <a16:creationId xmlns:a16="http://schemas.microsoft.com/office/drawing/2014/main" id="{E2AAB398-0933-4A1D-9809-4698408C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80" y="1690688"/>
            <a:ext cx="2144614" cy="41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47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Kérdések és válaszok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0D626C-05CF-4656-A52E-C57A8D4D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00" y="1690688"/>
            <a:ext cx="3857399" cy="37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06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9761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hu-HU" sz="2000" dirty="0">
                <a:solidFill>
                  <a:schemeClr val="bg1"/>
                </a:solidFill>
              </a:rPr>
              <a:t>Szóda-Kis Zsófia 2022.03.26-27.</a:t>
            </a:r>
          </a:p>
        </p:txBody>
      </p:sp>
    </p:spTree>
    <p:extLst>
      <p:ext uri="{BB962C8B-B14F-4D97-AF65-F5344CB8AC3E}">
        <p14:creationId xmlns:p14="http://schemas.microsoft.com/office/powerpoint/2010/main" val="4260511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9761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hu-HU" sz="2000" dirty="0">
                <a:solidFill>
                  <a:schemeClr val="bg1"/>
                </a:solidFill>
              </a:rPr>
              <a:t>Szóda-Kis Zsófia 2022.03.26-27.</a:t>
            </a:r>
          </a:p>
        </p:txBody>
      </p:sp>
    </p:spTree>
    <p:extLst>
      <p:ext uri="{BB962C8B-B14F-4D97-AF65-F5344CB8AC3E}">
        <p14:creationId xmlns:p14="http://schemas.microsoft.com/office/powerpoint/2010/main" val="307052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677068"/>
            <a:ext cx="9124950" cy="4562475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41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MARKETING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010" y="2019872"/>
            <a:ext cx="9108422" cy="312737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marketing = egy márka (termékeinek, szolgáltatásainak) népszerűsítése különböző online csatornákon.</a:t>
            </a:r>
          </a:p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cégnek van egy/több konkrét </a:t>
            </a:r>
            <a:r>
              <a:rPr lang="hu-HU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célközönsége</a:t>
            </a: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(ideális ügyfél)-  az online marketing segít, hogy </a:t>
            </a:r>
            <a:r>
              <a:rPr lang="hu-HU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cégek elérjék ezeket a lehetséges ügyfeleket</a:t>
            </a: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azokon a online csatornákon, amelyeket a mai vásárlók előszeretettel, napi szinten használnak.</a:t>
            </a:r>
          </a:p>
          <a:p>
            <a:pPr>
              <a:buFontTx/>
              <a:buChar char="-"/>
            </a:pPr>
            <a:r>
              <a:rPr lang="hu-HU" sz="2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Tartalommarketing</a:t>
            </a:r>
          </a:p>
          <a:p>
            <a:pPr>
              <a:buFontTx/>
              <a:buChar char="-"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80DDDF7-6466-4B85-9908-000DEF16649D}"/>
              </a:ext>
            </a:extLst>
          </p:cNvPr>
          <p:cNvSpPr/>
          <p:nvPr/>
        </p:nvSpPr>
        <p:spPr>
          <a:xfrm>
            <a:off x="2369659" y="4939010"/>
            <a:ext cx="761715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 láthatóvá válni &amp; kitűnni</a:t>
            </a:r>
          </a:p>
        </p:txBody>
      </p:sp>
    </p:spTree>
    <p:extLst>
      <p:ext uri="{BB962C8B-B14F-4D97-AF65-F5344CB8AC3E}">
        <p14:creationId xmlns:p14="http://schemas.microsoft.com/office/powerpoint/2010/main" val="3325776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MARKETING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3E7B84EB-0261-4009-AB50-7AC6B581B360}"/>
              </a:ext>
            </a:extLst>
          </p:cNvPr>
          <p:cNvGrpSpPr/>
          <p:nvPr/>
        </p:nvGrpSpPr>
        <p:grpSpPr>
          <a:xfrm>
            <a:off x="1015912" y="2791567"/>
            <a:ext cx="1274866" cy="1274866"/>
            <a:chOff x="9437" y="1726067"/>
            <a:chExt cx="1274866" cy="1274866"/>
          </a:xfrm>
        </p:grpSpPr>
        <p:sp>
          <p:nvSpPr>
            <p:cNvPr id="33" name="Ellipszis 32">
              <a:extLst>
                <a:ext uri="{FF2B5EF4-FFF2-40B4-BE49-F238E27FC236}">
                  <a16:creationId xmlns:a16="http://schemas.microsoft.com/office/drawing/2014/main" id="{9B6240C8-3BED-4A1C-8966-DC2AA383600B}"/>
                </a:ext>
              </a:extLst>
            </p:cNvPr>
            <p:cNvSpPr/>
            <p:nvPr/>
          </p:nvSpPr>
          <p:spPr>
            <a:xfrm>
              <a:off x="9437" y="1726067"/>
              <a:ext cx="1274866" cy="127486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llipszis 4">
              <a:extLst>
                <a:ext uri="{FF2B5EF4-FFF2-40B4-BE49-F238E27FC236}">
                  <a16:creationId xmlns:a16="http://schemas.microsoft.com/office/drawing/2014/main" id="{303653B8-1422-4BE5-92C2-DA76FF48B481}"/>
                </a:ext>
              </a:extLst>
            </p:cNvPr>
            <p:cNvSpPr txBox="1"/>
            <p:nvPr/>
          </p:nvSpPr>
          <p:spPr>
            <a:xfrm>
              <a:off x="196137" y="1912767"/>
              <a:ext cx="901466" cy="901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4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WEBHELY 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E04B73CF-88B9-4354-B864-2BDEFB16BF89}"/>
              </a:ext>
            </a:extLst>
          </p:cNvPr>
          <p:cNvGrpSpPr/>
          <p:nvPr/>
        </p:nvGrpSpPr>
        <p:grpSpPr>
          <a:xfrm>
            <a:off x="2394298" y="3059289"/>
            <a:ext cx="739422" cy="739422"/>
            <a:chOff x="1387823" y="1993789"/>
            <a:chExt cx="739422" cy="739422"/>
          </a:xfrm>
        </p:grpSpPr>
        <p:sp>
          <p:nvSpPr>
            <p:cNvPr id="31" name="Összeadás jele 30">
              <a:extLst>
                <a:ext uri="{FF2B5EF4-FFF2-40B4-BE49-F238E27FC236}">
                  <a16:creationId xmlns:a16="http://schemas.microsoft.com/office/drawing/2014/main" id="{B4EE69DD-15BA-4D82-8C20-EDC8860DF8A9}"/>
                </a:ext>
              </a:extLst>
            </p:cNvPr>
            <p:cNvSpPr/>
            <p:nvPr/>
          </p:nvSpPr>
          <p:spPr>
            <a:xfrm>
              <a:off x="1387823" y="1993789"/>
              <a:ext cx="739422" cy="739422"/>
            </a:xfrm>
            <a:prstGeom prst="mathPlus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Összeadás jele 6">
              <a:extLst>
                <a:ext uri="{FF2B5EF4-FFF2-40B4-BE49-F238E27FC236}">
                  <a16:creationId xmlns:a16="http://schemas.microsoft.com/office/drawing/2014/main" id="{8F3E96D6-F9A6-4A54-986C-5800BF70C9F2}"/>
                </a:ext>
              </a:extLst>
            </p:cNvPr>
            <p:cNvSpPr txBox="1"/>
            <p:nvPr/>
          </p:nvSpPr>
          <p:spPr>
            <a:xfrm>
              <a:off x="1485833" y="2276544"/>
              <a:ext cx="543402" cy="173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6340E269-4F39-480F-AFDF-7C8B90B51629}"/>
              </a:ext>
            </a:extLst>
          </p:cNvPr>
          <p:cNvGrpSpPr/>
          <p:nvPr/>
        </p:nvGrpSpPr>
        <p:grpSpPr>
          <a:xfrm>
            <a:off x="3237239" y="2791567"/>
            <a:ext cx="1274866" cy="1274866"/>
            <a:chOff x="2230764" y="1726067"/>
            <a:chExt cx="1274866" cy="1274866"/>
          </a:xfrm>
        </p:grpSpPr>
        <p:sp>
          <p:nvSpPr>
            <p:cNvPr id="29" name="Ellipszis 28">
              <a:extLst>
                <a:ext uri="{FF2B5EF4-FFF2-40B4-BE49-F238E27FC236}">
                  <a16:creationId xmlns:a16="http://schemas.microsoft.com/office/drawing/2014/main" id="{90FFF9C9-9369-49F4-BF95-48EBA055E67C}"/>
                </a:ext>
              </a:extLst>
            </p:cNvPr>
            <p:cNvSpPr/>
            <p:nvPr/>
          </p:nvSpPr>
          <p:spPr>
            <a:xfrm>
              <a:off x="2230764" y="1726067"/>
              <a:ext cx="1274866" cy="127486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Ellipszis 8">
              <a:extLst>
                <a:ext uri="{FF2B5EF4-FFF2-40B4-BE49-F238E27FC236}">
                  <a16:creationId xmlns:a16="http://schemas.microsoft.com/office/drawing/2014/main" id="{4C473851-329A-4B9F-A8A6-B4B4924EF948}"/>
                </a:ext>
              </a:extLst>
            </p:cNvPr>
            <p:cNvSpPr txBox="1"/>
            <p:nvPr/>
          </p:nvSpPr>
          <p:spPr>
            <a:xfrm>
              <a:off x="2417464" y="1912767"/>
              <a:ext cx="901466" cy="901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4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KÖZÖSSÉGI MÉDIA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52667BD2-8C23-4EBF-B4F3-D322E045E491}"/>
              </a:ext>
            </a:extLst>
          </p:cNvPr>
          <p:cNvGrpSpPr/>
          <p:nvPr/>
        </p:nvGrpSpPr>
        <p:grpSpPr>
          <a:xfrm>
            <a:off x="4615625" y="3059289"/>
            <a:ext cx="739422" cy="739422"/>
            <a:chOff x="3609150" y="1993789"/>
            <a:chExt cx="739422" cy="739422"/>
          </a:xfrm>
        </p:grpSpPr>
        <p:sp>
          <p:nvSpPr>
            <p:cNvPr id="27" name="Összeadás jele 26">
              <a:extLst>
                <a:ext uri="{FF2B5EF4-FFF2-40B4-BE49-F238E27FC236}">
                  <a16:creationId xmlns:a16="http://schemas.microsoft.com/office/drawing/2014/main" id="{4832A19F-7068-4E25-B322-0D5AAF7DD15C}"/>
                </a:ext>
              </a:extLst>
            </p:cNvPr>
            <p:cNvSpPr/>
            <p:nvPr/>
          </p:nvSpPr>
          <p:spPr>
            <a:xfrm>
              <a:off x="3609150" y="1993789"/>
              <a:ext cx="739422" cy="739422"/>
            </a:xfrm>
            <a:prstGeom prst="mathPlus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Összeadás jele 10">
              <a:extLst>
                <a:ext uri="{FF2B5EF4-FFF2-40B4-BE49-F238E27FC236}">
                  <a16:creationId xmlns:a16="http://schemas.microsoft.com/office/drawing/2014/main" id="{5DA92ABB-0042-430C-8D19-38B1450EE56B}"/>
                </a:ext>
              </a:extLst>
            </p:cNvPr>
            <p:cNvSpPr txBox="1"/>
            <p:nvPr/>
          </p:nvSpPr>
          <p:spPr>
            <a:xfrm>
              <a:off x="3707160" y="2276544"/>
              <a:ext cx="543402" cy="173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7DBB9543-B970-457C-819A-0C26D7F37A3B}"/>
              </a:ext>
            </a:extLst>
          </p:cNvPr>
          <p:cNvGrpSpPr/>
          <p:nvPr/>
        </p:nvGrpSpPr>
        <p:grpSpPr>
          <a:xfrm>
            <a:off x="5458567" y="2791567"/>
            <a:ext cx="1274866" cy="1274866"/>
            <a:chOff x="4452092" y="1726067"/>
            <a:chExt cx="1274866" cy="1274866"/>
          </a:xfrm>
        </p:grpSpPr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638D69BE-91A5-4BAA-BCB5-C2E15F52A1C2}"/>
                </a:ext>
              </a:extLst>
            </p:cNvPr>
            <p:cNvSpPr/>
            <p:nvPr/>
          </p:nvSpPr>
          <p:spPr>
            <a:xfrm>
              <a:off x="4452092" y="1726067"/>
              <a:ext cx="1274866" cy="127486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Ellipszis 12">
              <a:extLst>
                <a:ext uri="{FF2B5EF4-FFF2-40B4-BE49-F238E27FC236}">
                  <a16:creationId xmlns:a16="http://schemas.microsoft.com/office/drawing/2014/main" id="{E512C72D-92D8-4BCF-8DA0-926D4888F272}"/>
                </a:ext>
              </a:extLst>
            </p:cNvPr>
            <p:cNvSpPr txBox="1"/>
            <p:nvPr/>
          </p:nvSpPr>
          <p:spPr>
            <a:xfrm>
              <a:off x="4638792" y="1912767"/>
              <a:ext cx="901466" cy="901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4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EMAIL</a:t>
              </a:r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23EDD207-AA00-4289-8A01-9990365006CE}"/>
              </a:ext>
            </a:extLst>
          </p:cNvPr>
          <p:cNvGrpSpPr/>
          <p:nvPr/>
        </p:nvGrpSpPr>
        <p:grpSpPr>
          <a:xfrm>
            <a:off x="6836952" y="3059289"/>
            <a:ext cx="739422" cy="739422"/>
            <a:chOff x="5830477" y="1993789"/>
            <a:chExt cx="739422" cy="739422"/>
          </a:xfrm>
        </p:grpSpPr>
        <p:sp>
          <p:nvSpPr>
            <p:cNvPr id="23" name="Összeadás jele 22">
              <a:extLst>
                <a:ext uri="{FF2B5EF4-FFF2-40B4-BE49-F238E27FC236}">
                  <a16:creationId xmlns:a16="http://schemas.microsoft.com/office/drawing/2014/main" id="{3A5C8B6C-D1A1-4923-8723-2C8B9220D417}"/>
                </a:ext>
              </a:extLst>
            </p:cNvPr>
            <p:cNvSpPr/>
            <p:nvPr/>
          </p:nvSpPr>
          <p:spPr>
            <a:xfrm>
              <a:off x="5830477" y="1993789"/>
              <a:ext cx="739422" cy="739422"/>
            </a:xfrm>
            <a:prstGeom prst="mathPlus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Összeadás jele 14">
              <a:extLst>
                <a:ext uri="{FF2B5EF4-FFF2-40B4-BE49-F238E27FC236}">
                  <a16:creationId xmlns:a16="http://schemas.microsoft.com/office/drawing/2014/main" id="{92FE9233-A18C-4D3B-9F4D-B6AD90E8FF58}"/>
                </a:ext>
              </a:extLst>
            </p:cNvPr>
            <p:cNvSpPr txBox="1"/>
            <p:nvPr/>
          </p:nvSpPr>
          <p:spPr>
            <a:xfrm>
              <a:off x="5928487" y="2276544"/>
              <a:ext cx="543402" cy="173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0601C06E-AE2D-470B-A08D-8D4A8D9C3E2E}"/>
              </a:ext>
            </a:extLst>
          </p:cNvPr>
          <p:cNvGrpSpPr/>
          <p:nvPr/>
        </p:nvGrpSpPr>
        <p:grpSpPr>
          <a:xfrm>
            <a:off x="7679894" y="2791567"/>
            <a:ext cx="1274866" cy="1274866"/>
            <a:chOff x="6673419" y="1726067"/>
            <a:chExt cx="1274866" cy="1274866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96A35857-7812-4F27-BB95-CD5D02B80EC8}"/>
                </a:ext>
              </a:extLst>
            </p:cNvPr>
            <p:cNvSpPr/>
            <p:nvPr/>
          </p:nvSpPr>
          <p:spPr>
            <a:xfrm>
              <a:off x="6673419" y="1726067"/>
              <a:ext cx="1274866" cy="127486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lipszis 16">
              <a:extLst>
                <a:ext uri="{FF2B5EF4-FFF2-40B4-BE49-F238E27FC236}">
                  <a16:creationId xmlns:a16="http://schemas.microsoft.com/office/drawing/2014/main" id="{7CEFC869-9F24-48A6-995F-C723BBB00687}"/>
                </a:ext>
              </a:extLst>
            </p:cNvPr>
            <p:cNvSpPr txBox="1"/>
            <p:nvPr/>
          </p:nvSpPr>
          <p:spPr>
            <a:xfrm>
              <a:off x="6860119" y="1912767"/>
              <a:ext cx="901466" cy="901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4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ONLINE HIRDETÉSEK</a:t>
              </a:r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9A0885E1-5EFB-4497-9299-CD945B276AA0}"/>
              </a:ext>
            </a:extLst>
          </p:cNvPr>
          <p:cNvGrpSpPr/>
          <p:nvPr/>
        </p:nvGrpSpPr>
        <p:grpSpPr>
          <a:xfrm>
            <a:off x="9058280" y="3059289"/>
            <a:ext cx="739422" cy="739422"/>
            <a:chOff x="8051805" y="1993789"/>
            <a:chExt cx="739422" cy="739422"/>
          </a:xfrm>
        </p:grpSpPr>
        <p:sp>
          <p:nvSpPr>
            <p:cNvPr id="19" name="Egyenlőségjel 18">
              <a:extLst>
                <a:ext uri="{FF2B5EF4-FFF2-40B4-BE49-F238E27FC236}">
                  <a16:creationId xmlns:a16="http://schemas.microsoft.com/office/drawing/2014/main" id="{98AA487F-5091-4146-89CB-FEE2D86E26E6}"/>
                </a:ext>
              </a:extLst>
            </p:cNvPr>
            <p:cNvSpPr/>
            <p:nvPr/>
          </p:nvSpPr>
          <p:spPr>
            <a:xfrm>
              <a:off x="8051805" y="1993789"/>
              <a:ext cx="739422" cy="739422"/>
            </a:xfrm>
            <a:prstGeom prst="mathEqual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gyenlőségjel 18">
              <a:extLst>
                <a:ext uri="{FF2B5EF4-FFF2-40B4-BE49-F238E27FC236}">
                  <a16:creationId xmlns:a16="http://schemas.microsoft.com/office/drawing/2014/main" id="{BA17FF2A-0689-4793-836E-0ACEFF66B37C}"/>
                </a:ext>
              </a:extLst>
            </p:cNvPr>
            <p:cNvSpPr txBox="1"/>
            <p:nvPr/>
          </p:nvSpPr>
          <p:spPr>
            <a:xfrm>
              <a:off x="8149815" y="2146110"/>
              <a:ext cx="543402" cy="434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31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17B7F094-EFB3-4FDA-8C95-F47EE7C0C8E5}"/>
              </a:ext>
            </a:extLst>
          </p:cNvPr>
          <p:cNvGrpSpPr/>
          <p:nvPr/>
        </p:nvGrpSpPr>
        <p:grpSpPr>
          <a:xfrm>
            <a:off x="9901222" y="2791567"/>
            <a:ext cx="1274866" cy="1274866"/>
            <a:chOff x="8894747" y="1726067"/>
            <a:chExt cx="1274866" cy="1274866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51851071-B7F9-4981-94FE-81C34D7EF1E4}"/>
                </a:ext>
              </a:extLst>
            </p:cNvPr>
            <p:cNvSpPr/>
            <p:nvPr/>
          </p:nvSpPr>
          <p:spPr>
            <a:xfrm>
              <a:off x="8894747" y="1726067"/>
              <a:ext cx="1274866" cy="127486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lipszis 20">
              <a:extLst>
                <a:ext uri="{FF2B5EF4-FFF2-40B4-BE49-F238E27FC236}">
                  <a16:creationId xmlns:a16="http://schemas.microsoft.com/office/drawing/2014/main" id="{2B01805E-2182-462C-A3DA-32C918B52589}"/>
                </a:ext>
              </a:extLst>
            </p:cNvPr>
            <p:cNvSpPr txBox="1"/>
            <p:nvPr/>
          </p:nvSpPr>
          <p:spPr>
            <a:xfrm>
              <a:off x="9081447" y="1912767"/>
              <a:ext cx="901466" cy="901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4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ONLINE MARKETING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899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 előtt</a:t>
            </a:r>
          </a:p>
        </p:txBody>
      </p:sp>
      <p:sp>
        <p:nvSpPr>
          <p:cNvPr id="35" name="Tartalom helye 5">
            <a:extLst>
              <a:ext uri="{FF2B5EF4-FFF2-40B4-BE49-F238E27FC236}">
                <a16:creationId xmlns:a16="http://schemas.microsoft.com/office/drawing/2014/main" id="{AEF53084-15AE-4771-AD1E-08A1A594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128" y="1798192"/>
            <a:ext cx="10591800" cy="441614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Márka építés zaj nélkül</a:t>
            </a:r>
          </a:p>
          <a:p>
            <a:pPr>
              <a:lnSpc>
                <a:spcPct val="80000"/>
              </a:lnSpc>
            </a:pP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Léte nélkülözhetetlen</a:t>
            </a:r>
          </a:p>
          <a:p>
            <a:pPr>
              <a:lnSpc>
                <a:spcPct val="8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Strukturált, kereshető tartalom </a:t>
            </a:r>
            <a:b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Ergonómia!</a:t>
            </a:r>
          </a:p>
          <a:p>
            <a:pPr>
              <a:lnSpc>
                <a:spcPct val="80000"/>
              </a:lnSpc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Erős vizualitás</a:t>
            </a:r>
          </a:p>
          <a:p>
            <a:pPr>
              <a:lnSpc>
                <a:spcPct val="80000"/>
              </a:lnSpc>
            </a:pP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Responsivitás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Multilanguage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C78B5017-A18F-4542-8356-A9D17DDEB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0" t="182" r="18977" b="-182"/>
          <a:stretch/>
        </p:blipFill>
        <p:spPr>
          <a:xfrm>
            <a:off x="6954416" y="1885358"/>
            <a:ext cx="4399384" cy="432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398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9A6974DD-DC66-4632-A90A-EE36983C6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416" y="1677987"/>
            <a:ext cx="10515600" cy="4351338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média olyan formája, ahová a tartalmak első  sorban felhasználói úton kerülnek feltöltésre.</a:t>
            </a:r>
          </a:p>
          <a:p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internetet használók már nem csupán  tartalomfogyasztók, hanem ők állítják elő ezen tartalmak  nagy részét is.</a:t>
            </a:r>
          </a:p>
          <a:p>
            <a:pPr marL="0" indent="0">
              <a:buNone/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Alapkérdés a cégek szemszögéből:</a:t>
            </a:r>
          </a:p>
          <a:p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mely közösségi felületen legyenek jelen, és hogyan használják ezeket az  elemeket, mint stratégiai eszközöket?</a:t>
            </a:r>
          </a:p>
          <a:p>
            <a:endParaRPr lang="hu-HU" dirty="0"/>
          </a:p>
          <a:p>
            <a:endParaRPr lang="hu-HU" sz="3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5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12" y="590931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</a:t>
            </a:r>
            <a:b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1124712" y="1274306"/>
            <a:ext cx="10853928" cy="3998491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kommunikációnak azt a fajta kommunikációt hívjuk, melyben digitális jelekkel folyik az információ továbbítása. 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 tartozik az Internet, a mobiltelefon, a műholdas adatközlés, stb. </a:t>
            </a:r>
          </a:p>
          <a:p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Jelentősége abban áll, hogy 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leegyszerűsíti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másokkal történő kapcsolatfelvételt, hiszen pl. Magyarországon több mint egy mobiltelefon jut minden egyes magyar állampolgárra, a csecsemőket és az aggastyánokat is beleszámítva. Ezzel ma már lehetővé válik, hogy bárkivel bármikor kapcsolatba lépjünk, vele kommunikáljunk.</a:t>
            </a:r>
          </a:p>
          <a:p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kommunikáció nélkül ma már elképzelhetetlen a mindennapi életünk.</a:t>
            </a:r>
          </a:p>
        </p:txBody>
      </p:sp>
    </p:spTree>
    <p:extLst>
      <p:ext uri="{BB962C8B-B14F-4D97-AF65-F5344CB8AC3E}">
        <p14:creationId xmlns:p14="http://schemas.microsoft.com/office/powerpoint/2010/main" val="3578445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A363A14A-D65E-46E6-8670-4F3D98904395}"/>
              </a:ext>
            </a:extLst>
          </p:cNvPr>
          <p:cNvSpPr txBox="1">
            <a:spLocks/>
          </p:cNvSpPr>
          <p:nvPr/>
        </p:nvSpPr>
        <p:spPr>
          <a:xfrm>
            <a:off x="1255776" y="17677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Előnyei: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önkéntes részvétel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befogadókészség az információra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közvetlen kapcsolat, hangnem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kétoldalú kommunikáció</a:t>
            </a:r>
          </a:p>
          <a:p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Hátrányai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ingyenes, de cserébe alkalmazkodni kell a szabályokhoz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kiszámíthatatlan változások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kétoldalú kommunikáció</a:t>
            </a:r>
          </a:p>
          <a:p>
            <a:pPr lvl="1"/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25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8973F808-3BB8-4602-800F-2FF923D51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798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3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Eredeti célja: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Olyan marketing stratégia, amely </a:t>
            </a:r>
            <a:r>
              <a:rPr lang="hu-HU" sz="2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aktív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ám </a:t>
            </a:r>
            <a:r>
              <a:rPr lang="hu-HU" sz="2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 tolakodó 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eszmecserét  igyekszik elindítani és fenntartani </a:t>
            </a:r>
            <a:r>
              <a:rPr lang="hu-HU" sz="2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lehetséges és korábbi fogyasztók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között.  Megfelelő gondosság esetén jól szolgálja a következő, </a:t>
            </a:r>
            <a:r>
              <a:rPr lang="hu-HU" sz="2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ügyfélszerzéshez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szükséges, alapvető fontosságú feltételek teljesülését:</a:t>
            </a:r>
            <a:endParaRPr lang="hu-HU" sz="3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meglévő ügyfelek a lehetségesekkel történő összekötése;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lehetséges ügyfelek egymással történő összekötése;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meglévő és lehetséges ügyfelek összekötése a céggel a hűség  megszilárdítása érdekében;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összeköti a meglévő ügyfeleket az elfogadás és az elégedettség  növelése érdekében</a:t>
            </a:r>
          </a:p>
          <a:p>
            <a:endParaRPr lang="hu-HU" sz="3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Forrás: mediapedia.hu</a:t>
            </a:r>
          </a:p>
        </p:txBody>
      </p:sp>
    </p:spTree>
    <p:extLst>
      <p:ext uri="{BB962C8B-B14F-4D97-AF65-F5344CB8AC3E}">
        <p14:creationId xmlns:p14="http://schemas.microsoft.com/office/powerpoint/2010/main" val="1768395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VS Instagram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9758C03B-F5EA-4DB4-B065-66862C629F58}"/>
              </a:ext>
            </a:extLst>
          </p:cNvPr>
          <p:cNvGrpSpPr/>
          <p:nvPr/>
        </p:nvGrpSpPr>
        <p:grpSpPr>
          <a:xfrm>
            <a:off x="3386089" y="1787636"/>
            <a:ext cx="2408809" cy="1204404"/>
            <a:chOff x="793812" y="2066"/>
            <a:chExt cx="2408809" cy="1204404"/>
          </a:xfrm>
          <a:scene3d>
            <a:camera prst="orthographicFront"/>
            <a:lightRig rig="flat" dir="t"/>
          </a:scene3d>
        </p:grpSpPr>
        <p:sp>
          <p:nvSpPr>
            <p:cNvPr id="25" name="Téglalap: lekerekített 24">
              <a:extLst>
                <a:ext uri="{FF2B5EF4-FFF2-40B4-BE49-F238E27FC236}">
                  <a16:creationId xmlns:a16="http://schemas.microsoft.com/office/drawing/2014/main" id="{B96A8A25-F76B-4394-A160-1204480D701B}"/>
                </a:ext>
              </a:extLst>
            </p:cNvPr>
            <p:cNvSpPr/>
            <p:nvPr/>
          </p:nvSpPr>
          <p:spPr>
            <a:xfrm>
              <a:off x="793812" y="2066"/>
              <a:ext cx="2408809" cy="1204404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églalap: lekerekített 4">
              <a:extLst>
                <a:ext uri="{FF2B5EF4-FFF2-40B4-BE49-F238E27FC236}">
                  <a16:creationId xmlns:a16="http://schemas.microsoft.com/office/drawing/2014/main" id="{1A141D5C-7F5C-4B1C-A1FD-AA36697EFD3D}"/>
                </a:ext>
              </a:extLst>
            </p:cNvPr>
            <p:cNvSpPr txBox="1"/>
            <p:nvPr/>
          </p:nvSpPr>
          <p:spPr>
            <a:xfrm>
              <a:off x="829088" y="37342"/>
              <a:ext cx="2338257" cy="11338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53340" rIns="80010" bIns="5334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4200" kern="1200" dirty="0"/>
                <a:t>Facebook</a:t>
              </a:r>
            </a:p>
          </p:txBody>
        </p: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62A0AC4-3C9D-45E8-BC8D-07E923C3B7D9}"/>
              </a:ext>
            </a:extLst>
          </p:cNvPr>
          <p:cNvGrpSpPr/>
          <p:nvPr/>
        </p:nvGrpSpPr>
        <p:grpSpPr>
          <a:xfrm>
            <a:off x="3867851" y="3293142"/>
            <a:ext cx="1927047" cy="1204404"/>
            <a:chOff x="1275574" y="1507572"/>
            <a:chExt cx="1927047" cy="1204404"/>
          </a:xfrm>
          <a:scene3d>
            <a:camera prst="orthographicFront"/>
            <a:lightRig rig="flat" dir="t"/>
          </a:scene3d>
        </p:grpSpPr>
        <p:sp>
          <p:nvSpPr>
            <p:cNvPr id="23" name="Téglalap: lekerekített 22">
              <a:extLst>
                <a:ext uri="{FF2B5EF4-FFF2-40B4-BE49-F238E27FC236}">
                  <a16:creationId xmlns:a16="http://schemas.microsoft.com/office/drawing/2014/main" id="{8B87CA15-9EB5-4708-87C7-39E452EDC302}"/>
                </a:ext>
              </a:extLst>
            </p:cNvPr>
            <p:cNvSpPr/>
            <p:nvPr/>
          </p:nvSpPr>
          <p:spPr>
            <a:xfrm>
              <a:off x="1275574" y="1507572"/>
              <a:ext cx="1927047" cy="1204404"/>
            </a:xfrm>
            <a:prstGeom prst="roundRect">
              <a:avLst>
                <a:gd name="adj" fmla="val 10000"/>
              </a:avLst>
            </a:prstGeom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églalap: lekerekített 6">
              <a:extLst>
                <a:ext uri="{FF2B5EF4-FFF2-40B4-BE49-F238E27FC236}">
                  <a16:creationId xmlns:a16="http://schemas.microsoft.com/office/drawing/2014/main" id="{4195AEAB-896A-429B-8595-C7D460D625D2}"/>
                </a:ext>
              </a:extLst>
            </p:cNvPr>
            <p:cNvSpPr txBox="1"/>
            <p:nvPr/>
          </p:nvSpPr>
          <p:spPr>
            <a:xfrm>
              <a:off x="1310850" y="1542848"/>
              <a:ext cx="1856495" cy="1133852"/>
            </a:xfrm>
            <a:prstGeom prst="rect">
              <a:avLst/>
            </a:prstGeom>
            <a:sp3d z="-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300" kern="1200" dirty="0"/>
                <a:t>SZÖVEG alapú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7DE076A4-92E0-407E-AF36-F52A9AAA6400}"/>
              </a:ext>
            </a:extLst>
          </p:cNvPr>
          <p:cNvGrpSpPr/>
          <p:nvPr/>
        </p:nvGrpSpPr>
        <p:grpSpPr>
          <a:xfrm>
            <a:off x="3867851" y="4798648"/>
            <a:ext cx="1927047" cy="1204404"/>
            <a:chOff x="1275574" y="3013078"/>
            <a:chExt cx="1927047" cy="1204404"/>
          </a:xfrm>
          <a:scene3d>
            <a:camera prst="orthographicFront"/>
            <a:lightRig rig="flat" dir="t"/>
          </a:scene3d>
        </p:grpSpPr>
        <p:sp>
          <p:nvSpPr>
            <p:cNvPr id="21" name="Téglalap: lekerekített 20">
              <a:extLst>
                <a:ext uri="{FF2B5EF4-FFF2-40B4-BE49-F238E27FC236}">
                  <a16:creationId xmlns:a16="http://schemas.microsoft.com/office/drawing/2014/main" id="{D0F7E4F0-0F53-405A-AFAB-2F96492AACC3}"/>
                </a:ext>
              </a:extLst>
            </p:cNvPr>
            <p:cNvSpPr/>
            <p:nvPr/>
          </p:nvSpPr>
          <p:spPr>
            <a:xfrm>
              <a:off x="1275574" y="3013078"/>
              <a:ext cx="1927047" cy="1204404"/>
            </a:xfrm>
            <a:prstGeom prst="roundRect">
              <a:avLst>
                <a:gd name="adj" fmla="val 10000"/>
              </a:avLst>
            </a:prstGeom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églalap: lekerekített 8">
              <a:extLst>
                <a:ext uri="{FF2B5EF4-FFF2-40B4-BE49-F238E27FC236}">
                  <a16:creationId xmlns:a16="http://schemas.microsoft.com/office/drawing/2014/main" id="{5359B654-2759-4106-8938-BC479478489A}"/>
                </a:ext>
              </a:extLst>
            </p:cNvPr>
            <p:cNvSpPr txBox="1"/>
            <p:nvPr/>
          </p:nvSpPr>
          <p:spPr>
            <a:xfrm>
              <a:off x="1310850" y="3048354"/>
              <a:ext cx="1856495" cy="1133852"/>
            </a:xfrm>
            <a:prstGeom prst="rect">
              <a:avLst/>
            </a:prstGeom>
            <a:sp3d z="-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300" kern="1200" dirty="0"/>
                <a:t>Tovább küld pl. weboldalra ;)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BE5CBF18-2F4A-4551-ADA6-E609D079E265}"/>
              </a:ext>
            </a:extLst>
          </p:cNvPr>
          <p:cNvGrpSpPr/>
          <p:nvPr/>
        </p:nvGrpSpPr>
        <p:grpSpPr>
          <a:xfrm>
            <a:off x="6397101" y="1787636"/>
            <a:ext cx="2408809" cy="1204404"/>
            <a:chOff x="3804824" y="2066"/>
            <a:chExt cx="2408809" cy="1204404"/>
          </a:xfrm>
          <a:scene3d>
            <a:camera prst="orthographicFront"/>
            <a:lightRig rig="flat" dir="t"/>
          </a:scene3d>
        </p:grpSpPr>
        <p:sp>
          <p:nvSpPr>
            <p:cNvPr id="19" name="Téglalap: lekerekített 18">
              <a:extLst>
                <a:ext uri="{FF2B5EF4-FFF2-40B4-BE49-F238E27FC236}">
                  <a16:creationId xmlns:a16="http://schemas.microsoft.com/office/drawing/2014/main" id="{F44FA971-976F-4338-9101-521D8AD65B44}"/>
                </a:ext>
              </a:extLst>
            </p:cNvPr>
            <p:cNvSpPr/>
            <p:nvPr/>
          </p:nvSpPr>
          <p:spPr>
            <a:xfrm>
              <a:off x="3804824" y="2066"/>
              <a:ext cx="2408809" cy="1204404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églalap: lekerekített 10">
              <a:extLst>
                <a:ext uri="{FF2B5EF4-FFF2-40B4-BE49-F238E27FC236}">
                  <a16:creationId xmlns:a16="http://schemas.microsoft.com/office/drawing/2014/main" id="{9D79977F-53D1-4E65-B29A-02C62FE1E6A8}"/>
                </a:ext>
              </a:extLst>
            </p:cNvPr>
            <p:cNvSpPr txBox="1"/>
            <p:nvPr/>
          </p:nvSpPr>
          <p:spPr>
            <a:xfrm>
              <a:off x="3840100" y="37342"/>
              <a:ext cx="2338257" cy="11338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53340" rIns="80010" bIns="5334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4200" kern="1200" dirty="0" err="1"/>
                <a:t>Instagram</a:t>
              </a:r>
              <a:endParaRPr lang="hu-HU" sz="4200" kern="1200" dirty="0"/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13910C1D-51BD-4FAD-BCFB-459518E3183E}"/>
              </a:ext>
            </a:extLst>
          </p:cNvPr>
          <p:cNvGrpSpPr/>
          <p:nvPr/>
        </p:nvGrpSpPr>
        <p:grpSpPr>
          <a:xfrm>
            <a:off x="6878863" y="3293142"/>
            <a:ext cx="1927047" cy="1204404"/>
            <a:chOff x="4286586" y="1507572"/>
            <a:chExt cx="1927047" cy="1204404"/>
          </a:xfrm>
          <a:scene3d>
            <a:camera prst="orthographicFront"/>
            <a:lightRig rig="flat" dir="t"/>
          </a:scene3d>
        </p:grpSpPr>
        <p:sp>
          <p:nvSpPr>
            <p:cNvPr id="17" name="Téglalap: lekerekített 16">
              <a:extLst>
                <a:ext uri="{FF2B5EF4-FFF2-40B4-BE49-F238E27FC236}">
                  <a16:creationId xmlns:a16="http://schemas.microsoft.com/office/drawing/2014/main" id="{F1DD704D-D943-44FA-812D-770691F9A250}"/>
                </a:ext>
              </a:extLst>
            </p:cNvPr>
            <p:cNvSpPr/>
            <p:nvPr/>
          </p:nvSpPr>
          <p:spPr>
            <a:xfrm>
              <a:off x="4286586" y="1507572"/>
              <a:ext cx="1927047" cy="1204404"/>
            </a:xfrm>
            <a:prstGeom prst="roundRect">
              <a:avLst>
                <a:gd name="adj" fmla="val 10000"/>
              </a:avLst>
            </a:prstGeom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églalap: lekerekített 12">
              <a:extLst>
                <a:ext uri="{FF2B5EF4-FFF2-40B4-BE49-F238E27FC236}">
                  <a16:creationId xmlns:a16="http://schemas.microsoft.com/office/drawing/2014/main" id="{FCAD9C4D-38EF-4DAA-A2EC-3A4023A8AABC}"/>
                </a:ext>
              </a:extLst>
            </p:cNvPr>
            <p:cNvSpPr txBox="1"/>
            <p:nvPr/>
          </p:nvSpPr>
          <p:spPr>
            <a:xfrm>
              <a:off x="4321862" y="1542848"/>
              <a:ext cx="1856495" cy="1133852"/>
            </a:xfrm>
            <a:prstGeom prst="rect">
              <a:avLst/>
            </a:prstGeom>
            <a:sp3d z="-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300" kern="1200" dirty="0"/>
                <a:t>KÉP alapú</a:t>
              </a:r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58BD5D32-3693-4008-A03B-06BD0F71B292}"/>
              </a:ext>
            </a:extLst>
          </p:cNvPr>
          <p:cNvGrpSpPr/>
          <p:nvPr/>
        </p:nvGrpSpPr>
        <p:grpSpPr>
          <a:xfrm>
            <a:off x="6878863" y="4798648"/>
            <a:ext cx="1927047" cy="1204404"/>
            <a:chOff x="4286586" y="3013078"/>
            <a:chExt cx="1927047" cy="1204404"/>
          </a:xfrm>
          <a:scene3d>
            <a:camera prst="orthographicFront"/>
            <a:lightRig rig="flat" dir="t"/>
          </a:scene3d>
        </p:grpSpPr>
        <p:sp>
          <p:nvSpPr>
            <p:cNvPr id="15" name="Téglalap: lekerekített 14">
              <a:extLst>
                <a:ext uri="{FF2B5EF4-FFF2-40B4-BE49-F238E27FC236}">
                  <a16:creationId xmlns:a16="http://schemas.microsoft.com/office/drawing/2014/main" id="{4EEC4DD8-9E64-4FCC-9FBB-2007D1490F2D}"/>
                </a:ext>
              </a:extLst>
            </p:cNvPr>
            <p:cNvSpPr/>
            <p:nvPr/>
          </p:nvSpPr>
          <p:spPr>
            <a:xfrm>
              <a:off x="4286586" y="3013078"/>
              <a:ext cx="1927047" cy="1204404"/>
            </a:xfrm>
            <a:prstGeom prst="roundRect">
              <a:avLst>
                <a:gd name="adj" fmla="val 10000"/>
              </a:avLst>
            </a:prstGeom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églalap: lekerekített 14">
              <a:extLst>
                <a:ext uri="{FF2B5EF4-FFF2-40B4-BE49-F238E27FC236}">
                  <a16:creationId xmlns:a16="http://schemas.microsoft.com/office/drawing/2014/main" id="{32294166-E6FB-4F99-BC9B-9B8BA2DB0FA4}"/>
                </a:ext>
              </a:extLst>
            </p:cNvPr>
            <p:cNvSpPr txBox="1"/>
            <p:nvPr/>
          </p:nvSpPr>
          <p:spPr>
            <a:xfrm>
              <a:off x="4321862" y="3048354"/>
              <a:ext cx="1856495" cy="1133852"/>
            </a:xfrm>
            <a:prstGeom prst="rect">
              <a:avLst/>
            </a:prstGeom>
            <a:sp3d z="-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300" kern="1200" dirty="0"/>
                <a:t>Megtartó kommunikáció</a:t>
              </a:r>
            </a:p>
          </p:txBody>
        </p:sp>
      </p:grpSp>
      <p:pic>
        <p:nvPicPr>
          <p:cNvPr id="27" name="Tartalom helye 4">
            <a:extLst>
              <a:ext uri="{FF2B5EF4-FFF2-40B4-BE49-F238E27FC236}">
                <a16:creationId xmlns:a16="http://schemas.microsoft.com/office/drawing/2014/main" id="{4C88226D-7084-4320-AF80-D21B1214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32" y="1951366"/>
            <a:ext cx="906087" cy="901931"/>
          </a:xfr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0AE1F203-E281-4D8E-80C8-299F981029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81" y="2036063"/>
            <a:ext cx="732536" cy="7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2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7A892EE7-D587-4522-8F31-CEC5CD0F6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06169"/>
            <a:ext cx="10515600" cy="4351338"/>
          </a:xfrm>
        </p:spPr>
        <p:txBody>
          <a:bodyPr/>
          <a:lstStyle/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Alapok legyenek rendben - a weboldalad címe, a nyitvatartási idő, kapcsolati információk, esetleg linkek más közösségi oldalaidra. –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Comment – az új </a:t>
            </a:r>
            <a:r>
              <a:rPr lang="hu-HU" sz="26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</a:t>
            </a:r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 mindenek előtt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Kiszámítható, változatos poszt-rend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Értékesítési formula:</a:t>
            </a:r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A7EC9D92-AF3D-4361-84EF-7988BAA44A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555526"/>
              </p:ext>
            </p:extLst>
          </p:nvPr>
        </p:nvGraphicFramePr>
        <p:xfrm>
          <a:off x="2185458" y="4371975"/>
          <a:ext cx="8125883" cy="248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77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9D42C1D-3B3E-413A-94B7-1032311FA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830" y="298580"/>
            <a:ext cx="4938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5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7A892EE7-D587-4522-8F31-CEC5CD0F6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4" y="1788204"/>
            <a:ext cx="10076688" cy="4351338"/>
          </a:xfrm>
        </p:spPr>
        <p:txBody>
          <a:bodyPr>
            <a:normAutofit/>
          </a:bodyPr>
          <a:lstStyle/>
          <a:p>
            <a:pPr lvl="1"/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Átlagos </a:t>
            </a:r>
            <a:r>
              <a:rPr lang="hu-HU" sz="19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</a:t>
            </a:r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kb. 1500 posztot. Tehát amikor posztolsz, 1500 másik poszttal kell felvenned a versenyt. Az idő fontos tényező!</a:t>
            </a:r>
          </a:p>
          <a:p>
            <a:pPr lvl="1"/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Kutatások: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Hubspot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egy vizsgálata szerint pénteken délután 1 és 3 óra között érdemes posztolni.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Trackmaven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szerint csütörtökön este 8-kor.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mycleveragency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szerint délután 3 és 9 óra között érdemes, viszont reggel 9 és 12 között nem.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CoSchedule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szerint délután 1 és 4 óra között a hét vége felé.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Buffer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tanulmánya azt találta, hogy koradélután minden hétköznap és vasárnap. </a:t>
            </a:r>
          </a:p>
          <a:p>
            <a:pPr lvl="2"/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5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Buzzsumo</a:t>
            </a:r>
            <a:r>
              <a:rPr lang="hu-HU" sz="15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szerint viszont minden olyan időpont jó, amikor nincs csúcsforgalom. </a:t>
            </a:r>
          </a:p>
          <a:p>
            <a:pPr lvl="1"/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Az, hogy hány ember látja a bejegyzésed, függ attól, hogy milyen elköteleződést váltanak ki a posztjaid, de attól is, hogy adott időben mekkora a konkurencia, tehát hány poszttal kell versenyezned.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9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pic>
        <p:nvPicPr>
          <p:cNvPr id="7" name="Tartalom helye 2">
            <a:extLst>
              <a:ext uri="{FF2B5EF4-FFF2-40B4-BE49-F238E27FC236}">
                <a16:creationId xmlns:a16="http://schemas.microsoft.com/office/drawing/2014/main" id="{231CFF78-6F60-43C9-91DE-C35F635DC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4" y="1825625"/>
            <a:ext cx="770639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449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4804AF84-F4CC-4900-888B-37C976EA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416" y="1799920"/>
            <a:ext cx="10515600" cy="4351338"/>
          </a:xfrm>
        </p:spPr>
        <p:txBody>
          <a:bodyPr>
            <a:normAutofit/>
          </a:bodyPr>
          <a:lstStyle/>
          <a:p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a saját optimális időpontod?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mutatnak az adatok? </a:t>
            </a: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 releváns a poszt megjelenése?</a:t>
            </a:r>
          </a:p>
          <a:p>
            <a:pPr lvl="1"/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sz="26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FONTOSABB A TARTALOM, MINT AZ IDŐPONT!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AD71F84-1F39-4629-A108-1CDE39C6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80" y="3125483"/>
            <a:ext cx="965080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18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B470CD3-A431-4841-87E2-4B89356B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633504"/>
            <a:ext cx="6456224" cy="399322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2A4ABFB-465B-42B3-9667-3AE8A645006C}"/>
              </a:ext>
            </a:extLst>
          </p:cNvPr>
          <p:cNvSpPr txBox="1"/>
          <p:nvPr/>
        </p:nvSpPr>
        <p:spPr>
          <a:xfrm>
            <a:off x="2971800" y="5448597"/>
            <a:ext cx="67343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9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igazából nem vagyunk kíváncsiak a közönség véleményére, vagy nem érezzük, nem érdekel, hogy mire rezonál a közösség, akkor inkább ne kérdezzünk, csak mondjuk el, amit akarunk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16DF1118-20F2-4328-AB4F-FE1998F39C54}"/>
              </a:ext>
            </a:extLst>
          </p:cNvPr>
          <p:cNvCxnSpPr/>
          <p:nvPr/>
        </p:nvCxnSpPr>
        <p:spPr>
          <a:xfrm>
            <a:off x="3518154" y="5248332"/>
            <a:ext cx="342900" cy="329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94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621F8AAB-1F45-416D-BFB6-747C22454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925" y="1687620"/>
            <a:ext cx="10506075" cy="4351338"/>
          </a:xfrm>
        </p:spPr>
        <p:txBody>
          <a:bodyPr>
            <a:noAutofit/>
          </a:bodyPr>
          <a:lstStyle/>
          <a:p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Népszerűsítsd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weboldalad! – A legalapvetőbb megoldás, amit Facebookon tehetsz. 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Mondj el egy történetet! – A történet szólhat a márkádról, hogyan váltál azzá, ami ma vagy, de megoszthatsz ügyfeleidhez kapcsolódó történeteket is. 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színfalak mögött – az emberek mindig kíváncsiak arra, milyen belülről a céged, hogyan működik. 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Tegyél fel egy kérdést! Ha válaszolnak is, akkor értékes visszajelzést szerezhetsz. 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Oktatóanyagok, útmutatók – a releváns miatt rendszeresen visszatér a közönség (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Zállatorvos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Iparági hírek – az emberek azért követnek téged, mert kíváncsiak arra, hogy mit kommunikálsz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Felhasználók által készített tartalmak – az emberek leginkább mások tapasztalataira szeretnek hagyatkozni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Videók – a videók általában jóval nagyobb aktivitást tudnak kiváltani a követőktől, mint a szöveges, képes posztok. </a:t>
            </a:r>
          </a:p>
          <a:p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Blogtartalmak – ha forgalmat szeretnél terelni a blogodba, weboldaladra, akkor érdemes felhívni rá a figyelmet.</a:t>
            </a:r>
          </a:p>
        </p:txBody>
      </p:sp>
    </p:spTree>
    <p:extLst>
      <p:ext uri="{BB962C8B-B14F-4D97-AF65-F5344CB8AC3E}">
        <p14:creationId xmlns:p14="http://schemas.microsoft.com/office/powerpoint/2010/main" val="321822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 - Kommunikációs formák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536" y="1825625"/>
            <a:ext cx="5692131" cy="4530725"/>
          </a:xfrm>
        </p:spPr>
        <p:txBody>
          <a:bodyPr>
            <a:normAutofit fontScale="77500" lnSpcReduction="20000"/>
          </a:bodyPr>
          <a:lstStyle/>
          <a:p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kommunikációra használható eszközök és szolgáltatások köre napról napra rohamosan bővül. Egyre fontosabb, hogy képesek legyünk közöttük eligazodni és jól használni őket.</a:t>
            </a:r>
          </a:p>
          <a:p>
            <a:r>
              <a:rPr lang="hu-HU" sz="26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kommunikációs szolgáltatások számos csoportba sorolhatók: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weboldalak,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elektronikus levelezés,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azonnali üzenetküldés, chat,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fórumok,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blogok, videóblogok,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szolgáltatások,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tudástárak,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levelezőlisták, hírlevelek,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csoportos üzenetküldés,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IP-telefonálás,</a:t>
            </a:r>
          </a:p>
          <a:p>
            <a:pPr lvl="2"/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kép- és videómegosztók.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756" y="1825625"/>
            <a:ext cx="5196411" cy="3993538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646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44DA4BCC-F02A-478E-81B7-ACEB9D70D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79" y="1788204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Infografikák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ha a legegyszerűbb módon akarod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edukálni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követőidet, akkor az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infografika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verhetetlen.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Termékfotók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az emberek a Facebookon is szeretnek képeket nézegetni, különösen, ha azok jó minőségűek.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termékek bejelentése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az új termékeid indulása olyan hír, melyre az emberek kíváncsiak, ha követnek.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Termékértékelések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akár az ügyfeleidtől, akár a médiából érkezik, érdemes a közzétételre a Facebook-oldaladon.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Akciók, ajánlatok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 közönséged a Facebookon is kíváncsi az ajánlataidra, akcióidra, hiszen nem akarnak lemaradni semmiről. </a:t>
            </a:r>
          </a:p>
          <a:p>
            <a:pPr>
              <a:lnSpc>
                <a:spcPct val="110000"/>
              </a:lnSpc>
            </a:pP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Mémek</a:t>
            </a: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megosztása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különösen akkor nyerő, ha egy-egy felkapott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mémet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át tudsz alakítani úgy, hogy kapcsolódjon a cégedhez.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Álláshirdetések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 Facebook nem csak marketingre jó, hanem arra is, hogy új munkaerőt találj.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GYIK - válaszok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ezzel teheted proaktívvá az ügyfélszolgálatod. </a:t>
            </a:r>
          </a:p>
          <a:p>
            <a:pPr>
              <a:lnSpc>
                <a:spcPct val="110000"/>
              </a:lnSpc>
            </a:pP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Kérdőívek közzététele – melyek révén jobban megismerheted a közönségedet, és ők is jobban megismerik egymás véleményét, hiszen az eredmények láthatóak mindenki számára.</a:t>
            </a:r>
          </a:p>
        </p:txBody>
      </p:sp>
    </p:spTree>
    <p:extLst>
      <p:ext uri="{BB962C8B-B14F-4D97-AF65-F5344CB8AC3E}">
        <p14:creationId xmlns:p14="http://schemas.microsoft.com/office/powerpoint/2010/main" val="4053242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44DA4BCC-F02A-478E-81B7-ACEB9D70D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79" y="1788204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Infografikák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ha a legegyszerűbb módon akarod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edukálni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követőidet, akkor az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infografika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verhetetlen.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Termékfotók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az emberek a Facebookon is szeretnek képeket nézegetni, különösen, ha azok jó minőségűek.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termékek bejelentése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az új termékeid indulása olyan hír, melyre az emberek kíváncsiak, ha követnek.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Termékértékelések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akár az ügyfeleidtől, akár a médiából érkezik, érdemes a közzétételre a Facebook-oldaladon.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Akciók, ajánlatok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 közönséged a Facebookon is kíváncsi az ajánlataidra, akcióidra, hiszen nem akarnak lemaradni semmiről. </a:t>
            </a:r>
          </a:p>
          <a:p>
            <a:pPr>
              <a:lnSpc>
                <a:spcPct val="110000"/>
              </a:lnSpc>
            </a:pP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Mémek</a:t>
            </a: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megosztása 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különösen akkor nyerő, ha egy-egy felkapott </a:t>
            </a:r>
            <a:r>
              <a:rPr lang="hu-HU" sz="18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mémet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át tudsz alakítani úgy, hogy kapcsolódjon a cégedhez.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Álláshirdetések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 Facebook nem csak marketingre jó, hanem arra is, hogy új munkaerőt találj. </a:t>
            </a:r>
          </a:p>
          <a:p>
            <a:pPr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GYIK - válaszok</a:t>
            </a: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ezzel teheted proaktívvá az ügyfélszolgálatod. </a:t>
            </a:r>
          </a:p>
          <a:p>
            <a:pPr>
              <a:lnSpc>
                <a:spcPct val="110000"/>
              </a:lnSpc>
            </a:pPr>
            <a:r>
              <a:rPr lang="hu-HU" sz="18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Kérdőívek közzététele – melyek révén jobban megismerheted a közönségedet, és ők is jobban megismerik egymás véleményét, hiszen az eredmények láthatóak mindenki számára.</a:t>
            </a:r>
          </a:p>
        </p:txBody>
      </p:sp>
    </p:spTree>
    <p:extLst>
      <p:ext uri="{BB962C8B-B14F-4D97-AF65-F5344CB8AC3E}">
        <p14:creationId xmlns:p14="http://schemas.microsoft.com/office/powerpoint/2010/main" val="1002235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Hogyan, mikor, mit és </a:t>
            </a: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mennyit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E781F34C-FD84-44C3-99D7-B0C3DCADB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kisebb rajongószámú oldalaknál a kattintások száma folyamatosan csökken, ahogy mind több bejegyzést tesznek közzé egy hónap alatt. Nem a mennyiségtől függ az eredmény, sőt a nagy mennyiség ront az eredményeken.</a:t>
            </a:r>
          </a:p>
          <a:p>
            <a:pPr>
              <a:lnSpc>
                <a:spcPct val="110000"/>
              </a:lnSpc>
            </a:pP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Algoritmus változás – a rajongóid elérése organikusan korlátozott.</a:t>
            </a:r>
          </a:p>
          <a:p>
            <a:pPr>
              <a:lnSpc>
                <a:spcPct val="110000"/>
              </a:lnSpc>
            </a:pPr>
            <a:endParaRPr lang="hu-HU" sz="2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hu-HU" sz="20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hu-HU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</a:t>
            </a:r>
          </a:p>
          <a:p>
            <a:pPr marL="457200" lvl="1" indent="0" algn="ctr">
              <a:buNone/>
            </a:pPr>
            <a:r>
              <a:rPr lang="hu-HU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kiváló minőség. </a:t>
            </a:r>
          </a:p>
          <a:p>
            <a:pPr marL="457200" lvl="1" indent="0" algn="ctr">
              <a:buNone/>
            </a:pPr>
            <a:r>
              <a:rPr lang="hu-HU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kisebb mennyiség. </a:t>
            </a:r>
            <a:endParaRPr lang="hu-HU" sz="3200" b="1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64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mikor,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7" name="Tartalom helye 1">
            <a:extLst>
              <a:ext uri="{FF2B5EF4-FFF2-40B4-BE49-F238E27FC236}">
                <a16:creationId xmlns:a16="http://schemas.microsoft.com/office/drawing/2014/main" id="{F3BDF288-14BE-492B-B130-EC71ED1B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832" y="18116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az a tartalomnaptár?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</a:t>
            </a:r>
            <a:r>
              <a:rPr lang="hu-HU" sz="20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osztasz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meg?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 osztod meg?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osztod meg?</a:t>
            </a:r>
          </a:p>
          <a:p>
            <a:pPr marL="0" indent="0">
              <a:buNone/>
            </a:pP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Miért érdemes </a:t>
            </a:r>
            <a:r>
              <a:rPr lang="hu-HU" sz="20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tartalomnaptárat</a:t>
            </a:r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használni?</a:t>
            </a:r>
          </a:p>
          <a:p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Kialakíthatsz egy folyamatot a tartalmak létrehozására.</a:t>
            </a:r>
          </a:p>
          <a:p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Megszervezheted, 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mikor, hol és hogyan jelennek meg a tartalmaid.</a:t>
            </a:r>
          </a:p>
          <a:p>
            <a:r>
              <a:rPr lang="hu-HU" sz="20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Következetesen</a:t>
            </a:r>
            <a:r>
              <a:rPr lang="hu-HU" sz="20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oszthatsz meg tartalmat, így az ügyfeleid eszébe fogsz jutni, amikor készen állnak a vásárlásra.</a:t>
            </a:r>
          </a:p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3FE1ED7-DD4E-48C3-9846-4BAF0B792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136">
            <a:off x="6633095" y="1496295"/>
            <a:ext cx="5161048" cy="202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210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mikor, mit és mennyit posztolj?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B3B584A7-C14F-4CA9-BEFD-0C510B67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2" y="6139542"/>
            <a:ext cx="718457" cy="718457"/>
          </a:xfrm>
          <a:prstGeom prst="rect">
            <a:avLst/>
          </a:prstGeom>
        </p:spPr>
      </p:pic>
      <p:sp>
        <p:nvSpPr>
          <p:cNvPr id="9" name="Tartalom helye 1">
            <a:extLst>
              <a:ext uri="{FF2B5EF4-FFF2-40B4-BE49-F238E27FC236}">
                <a16:creationId xmlns:a16="http://schemas.microsoft.com/office/drawing/2014/main" id="{2095CB43-06CC-4415-AA6D-283478D7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250" y="1708560"/>
            <a:ext cx="661924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Dátum: 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Mikor lesz </a:t>
            </a:r>
            <a:r>
              <a:rPr lang="hu-HU" sz="22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közzétéve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bejegyzés?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Téma: 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Miről szól a bejegyzésed?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Vizuális leírás: 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Egy-két rövid mondat arról, </a:t>
            </a:r>
            <a:b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 képzeled el a bejegyzés képét vagy videóját.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Formátum: 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bejegyzések tartalmazhatnak képeket, videót vagy a kettő kombinációját. 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Platform: 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tervezed közzétenni a tartalmat (Facebook, </a:t>
            </a:r>
            <a:r>
              <a:rPr lang="hu-HU" sz="22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hu-HU" sz="22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vagy egyéb hely)? </a:t>
            </a:r>
          </a:p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9D33A-D147-4E53-B528-D405ADAA4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160">
            <a:off x="7790322" y="1920327"/>
            <a:ext cx="3936470" cy="22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1263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23E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</a:p>
        </p:txBody>
      </p:sp>
      <p:sp>
        <p:nvSpPr>
          <p:cNvPr id="9" name="Tartalom helye 1">
            <a:extLst>
              <a:ext uri="{FF2B5EF4-FFF2-40B4-BE49-F238E27FC236}">
                <a16:creationId xmlns:a16="http://schemas.microsoft.com/office/drawing/2014/main" id="{2095CB43-06CC-4415-AA6D-283478D7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250" y="1708560"/>
            <a:ext cx="661924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– STORY mindenek előtt</a:t>
            </a:r>
          </a:p>
          <a:p>
            <a:pPr lvl="1"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Még többet használni!</a:t>
            </a:r>
          </a:p>
          <a:p>
            <a:pPr lvl="1"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Magas </a:t>
            </a: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</a:t>
            </a:r>
            <a:endParaRPr lang="hu-HU" sz="1800" b="1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Egyszerű, rövid, dinamikus</a:t>
            </a:r>
          </a:p>
          <a:p>
            <a:pPr lvl="1"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Story </a:t>
            </a:r>
            <a:r>
              <a:rPr lang="hu-HU" sz="1800" b="1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telling</a:t>
            </a:r>
            <a:endParaRPr lang="hu-HU" sz="1800" b="1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Mutasd meg az értékeidet!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Önazonosság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Kiváló fotók!</a:t>
            </a:r>
          </a:p>
          <a:p>
            <a:pPr>
              <a:lnSpc>
                <a:spcPct val="110000"/>
              </a:lnSpc>
            </a:pPr>
            <a:r>
              <a:rPr lang="hu-HU" sz="22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direkt értékesítés</a:t>
            </a:r>
          </a:p>
          <a:p>
            <a:pPr lvl="1">
              <a:lnSpc>
                <a:spcPct val="110000"/>
              </a:lnSpc>
            </a:pPr>
            <a:r>
              <a:rPr lang="hu-HU" sz="1800" b="1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 tartalom, 20% értékesítés</a:t>
            </a:r>
          </a:p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9D30C9-C35F-4096-B1CC-FF84826E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9" b="10267"/>
          <a:stretch/>
        </p:blipFill>
        <p:spPr>
          <a:xfrm>
            <a:off x="9334804" y="1147872"/>
            <a:ext cx="2294911" cy="4411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2756E23-5243-4976-8BF8-83BF2DB94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1" y="798102"/>
            <a:ext cx="2142469" cy="4761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Tartalom helye 4">
            <a:extLst>
              <a:ext uri="{FF2B5EF4-FFF2-40B4-BE49-F238E27FC236}">
                <a16:creationId xmlns:a16="http://schemas.microsoft.com/office/drawing/2014/main" id="{4A0C9D11-39C8-4F51-85A8-E1DF27ADF5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10236796" y="5915026"/>
            <a:ext cx="107114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9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23E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</a:p>
        </p:txBody>
      </p:sp>
      <p:pic>
        <p:nvPicPr>
          <p:cNvPr id="11" name="Tartalom helye 4">
            <a:extLst>
              <a:ext uri="{FF2B5EF4-FFF2-40B4-BE49-F238E27FC236}">
                <a16:creationId xmlns:a16="http://schemas.microsoft.com/office/drawing/2014/main" id="{4A0C9D11-39C8-4F51-85A8-E1DF27AD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10236796" y="5915026"/>
            <a:ext cx="1071143" cy="933450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456A0F6E-5030-4794-B7EB-BAB392D6D596}"/>
              </a:ext>
            </a:extLst>
          </p:cNvPr>
          <p:cNvSpPr txBox="1">
            <a:spLocks/>
          </p:cNvSpPr>
          <p:nvPr/>
        </p:nvSpPr>
        <p:spPr>
          <a:xfrm>
            <a:off x="678747" y="2160591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797" indent="-342797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marR="0" lvl="0" indent="-342797" algn="l" defTabSz="4570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hu-HU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PROFILKÉP</a:t>
            </a:r>
          </a:p>
          <a:p>
            <a:pPr marL="342797" marR="0" lvl="0" indent="-342797" algn="l" defTabSz="4570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hu-HU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</a:t>
            </a:r>
          </a:p>
          <a:p>
            <a:pPr marL="342797" marR="0" lvl="0" indent="-342797" algn="l" defTabSz="4570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hu-HU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LINKTREE</a:t>
            </a:r>
          </a:p>
          <a:p>
            <a:pPr marL="342797" marR="0" lvl="0" indent="-342797" algn="l" defTabSz="4570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hu-HU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</a:t>
            </a:r>
          </a:p>
          <a:p>
            <a:pPr marL="342797" marR="0" lvl="0" indent="-342797" algn="l" defTabSz="4570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hu-HU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DESIGN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B2694E09-5140-449E-B4D2-0B14AC2F529B}"/>
              </a:ext>
            </a:extLst>
          </p:cNvPr>
          <p:cNvCxnSpPr/>
          <p:nvPr/>
        </p:nvCxnSpPr>
        <p:spPr>
          <a:xfrm>
            <a:off x="2316225" y="2700652"/>
            <a:ext cx="3255900" cy="443914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B0E2AD96-64AB-41DA-9A50-5DADAC4E2087}"/>
              </a:ext>
            </a:extLst>
          </p:cNvPr>
          <p:cNvCxnSpPr/>
          <p:nvPr/>
        </p:nvCxnSpPr>
        <p:spPr>
          <a:xfrm>
            <a:off x="2316225" y="3016724"/>
            <a:ext cx="3322575" cy="469088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B33BC4BE-5D8E-42BC-AEA2-0EE422F5A7BD}"/>
              </a:ext>
            </a:extLst>
          </p:cNvPr>
          <p:cNvCxnSpPr/>
          <p:nvPr/>
        </p:nvCxnSpPr>
        <p:spPr>
          <a:xfrm>
            <a:off x="2321041" y="3504278"/>
            <a:ext cx="3317759" cy="135200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ABDCD482-1051-47C5-8302-71E44DF14967}"/>
              </a:ext>
            </a:extLst>
          </p:cNvPr>
          <p:cNvCxnSpPr/>
          <p:nvPr/>
        </p:nvCxnSpPr>
        <p:spPr>
          <a:xfrm>
            <a:off x="2513476" y="3951546"/>
            <a:ext cx="3058649" cy="2249076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Kép 15">
            <a:extLst>
              <a:ext uri="{FF2B5EF4-FFF2-40B4-BE49-F238E27FC236}">
                <a16:creationId xmlns:a16="http://schemas.microsoft.com/office/drawing/2014/main" id="{EEFF6957-E27E-4DBF-A8BD-663F13D450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9438"/>
          <a:stretch/>
        </p:blipFill>
        <p:spPr>
          <a:xfrm>
            <a:off x="5923719" y="1343408"/>
            <a:ext cx="3131212" cy="5315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1666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ED6B5A08-7574-4E36-B097-8D9A4966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5368">
            <a:off x="6468063" y="1549377"/>
            <a:ext cx="561022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8D20A5F8-95AD-43FC-AEBC-194192287619}"/>
              </a:ext>
            </a:extLst>
          </p:cNvPr>
          <p:cNvSpPr txBox="1">
            <a:spLocks/>
          </p:cNvSpPr>
          <p:nvPr/>
        </p:nvSpPr>
        <p:spPr>
          <a:xfrm>
            <a:off x="777240" y="486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3E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223E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artalom helye 1">
            <a:extLst>
              <a:ext uri="{FF2B5EF4-FFF2-40B4-BE49-F238E27FC236}">
                <a16:creationId xmlns:a16="http://schemas.microsoft.com/office/drawing/2014/main" id="{2095CB43-06CC-4415-AA6D-283478D7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250" y="1708560"/>
            <a:ext cx="6619240" cy="4351338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 az a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TikTok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TikTok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egy rövid videók megosztására alkalmas applikáció. 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TikTok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igazi felemelkedése 2017 végén kezdődött.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Megtalálható közönség: jellemzően fiatalok (&gt;18)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 különlegessé teszi 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TikTokot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hogy a megosztott rövid videókhoz az applikáción belül zenei aláfestést vagy különböző hangeffekteket választhatunk, amelyekből végeláthatatlan mennyiség áll a felhasználók rendelkezésére.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Lehet hirdetni rajta, „olcsó” is, de a konverziós ereje eltörpül a többi médium mellett.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Míg a többi platform úgy építette ki magát, hogy elsősorban azoknak az embereknek a posztjait lásd, akiket te bekövettél, itt nem ez a jellemző. Egy algoritmus viselkedés/érdeklődés alapján válogatja össze a tartalmakat.</a:t>
            </a:r>
          </a:p>
          <a:p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87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677068"/>
            <a:ext cx="9124950" cy="4562475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45430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Online hirdetések előnyei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object 6"/>
          <p:cNvGrpSpPr/>
          <p:nvPr/>
        </p:nvGrpSpPr>
        <p:grpSpPr>
          <a:xfrm>
            <a:off x="4116323" y="2635250"/>
            <a:ext cx="2054860" cy="1243965"/>
            <a:chOff x="3201923" y="2328666"/>
            <a:chExt cx="2054860" cy="1243965"/>
          </a:xfrm>
        </p:grpSpPr>
        <p:sp>
          <p:nvSpPr>
            <p:cNvPr id="42" name="object 7"/>
            <p:cNvSpPr/>
            <p:nvPr/>
          </p:nvSpPr>
          <p:spPr>
            <a:xfrm>
              <a:off x="3214115" y="2342382"/>
              <a:ext cx="2030095" cy="1217930"/>
            </a:xfrm>
            <a:custGeom>
              <a:avLst/>
              <a:gdLst/>
              <a:ahLst/>
              <a:cxnLst/>
              <a:rect l="l" t="t" r="r" b="b"/>
              <a:pathLst>
                <a:path w="2030095" h="1217929">
                  <a:moveTo>
                    <a:pt x="2029968" y="0"/>
                  </a:moveTo>
                  <a:lnTo>
                    <a:pt x="0" y="0"/>
                  </a:lnTo>
                  <a:lnTo>
                    <a:pt x="0" y="1217676"/>
                  </a:lnTo>
                  <a:lnTo>
                    <a:pt x="2029968" y="1217676"/>
                  </a:lnTo>
                  <a:lnTo>
                    <a:pt x="202996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8"/>
            <p:cNvSpPr/>
            <p:nvPr/>
          </p:nvSpPr>
          <p:spPr>
            <a:xfrm>
              <a:off x="3201923" y="2328666"/>
              <a:ext cx="2054860" cy="1243965"/>
            </a:xfrm>
            <a:custGeom>
              <a:avLst/>
              <a:gdLst/>
              <a:ahLst/>
              <a:cxnLst/>
              <a:rect l="l" t="t" r="r" b="b"/>
              <a:pathLst>
                <a:path w="2054860" h="1243964">
                  <a:moveTo>
                    <a:pt x="2054352" y="0"/>
                  </a:moveTo>
                  <a:lnTo>
                    <a:pt x="0" y="0"/>
                  </a:lnTo>
                  <a:lnTo>
                    <a:pt x="0" y="1243584"/>
                  </a:lnTo>
                  <a:lnTo>
                    <a:pt x="2054352" y="1243584"/>
                  </a:lnTo>
                  <a:lnTo>
                    <a:pt x="2054352" y="1231391"/>
                  </a:lnTo>
                  <a:lnTo>
                    <a:pt x="24383" y="1231391"/>
                  </a:lnTo>
                  <a:lnTo>
                    <a:pt x="12192" y="1219200"/>
                  </a:lnTo>
                  <a:lnTo>
                    <a:pt x="24383" y="1219200"/>
                  </a:lnTo>
                  <a:lnTo>
                    <a:pt x="24383" y="25908"/>
                  </a:lnTo>
                  <a:lnTo>
                    <a:pt x="12192" y="25908"/>
                  </a:lnTo>
                  <a:lnTo>
                    <a:pt x="24383" y="13715"/>
                  </a:lnTo>
                  <a:lnTo>
                    <a:pt x="2054352" y="13715"/>
                  </a:lnTo>
                  <a:lnTo>
                    <a:pt x="2054352" y="0"/>
                  </a:lnTo>
                  <a:close/>
                </a:path>
                <a:path w="2054860" h="1243964">
                  <a:moveTo>
                    <a:pt x="24383" y="1219200"/>
                  </a:moveTo>
                  <a:lnTo>
                    <a:pt x="12192" y="1219200"/>
                  </a:lnTo>
                  <a:lnTo>
                    <a:pt x="24383" y="1231391"/>
                  </a:lnTo>
                  <a:lnTo>
                    <a:pt x="24383" y="1219200"/>
                  </a:lnTo>
                  <a:close/>
                </a:path>
                <a:path w="2054860" h="1243964">
                  <a:moveTo>
                    <a:pt x="2029967" y="1219200"/>
                  </a:moveTo>
                  <a:lnTo>
                    <a:pt x="24383" y="1219200"/>
                  </a:lnTo>
                  <a:lnTo>
                    <a:pt x="24383" y="1231391"/>
                  </a:lnTo>
                  <a:lnTo>
                    <a:pt x="2029967" y="1231391"/>
                  </a:lnTo>
                  <a:lnTo>
                    <a:pt x="2029967" y="1219200"/>
                  </a:lnTo>
                  <a:close/>
                </a:path>
                <a:path w="2054860" h="1243964">
                  <a:moveTo>
                    <a:pt x="2029967" y="13715"/>
                  </a:moveTo>
                  <a:lnTo>
                    <a:pt x="2029967" y="1231391"/>
                  </a:lnTo>
                  <a:lnTo>
                    <a:pt x="2042160" y="1219200"/>
                  </a:lnTo>
                  <a:lnTo>
                    <a:pt x="2054352" y="1219200"/>
                  </a:lnTo>
                  <a:lnTo>
                    <a:pt x="2054352" y="25908"/>
                  </a:lnTo>
                  <a:lnTo>
                    <a:pt x="2042160" y="25908"/>
                  </a:lnTo>
                  <a:lnTo>
                    <a:pt x="2029967" y="13715"/>
                  </a:lnTo>
                  <a:close/>
                </a:path>
                <a:path w="2054860" h="1243964">
                  <a:moveTo>
                    <a:pt x="2054352" y="1219200"/>
                  </a:moveTo>
                  <a:lnTo>
                    <a:pt x="2042160" y="1219200"/>
                  </a:lnTo>
                  <a:lnTo>
                    <a:pt x="2029967" y="1231391"/>
                  </a:lnTo>
                  <a:lnTo>
                    <a:pt x="2054352" y="1231391"/>
                  </a:lnTo>
                  <a:lnTo>
                    <a:pt x="2054352" y="1219200"/>
                  </a:lnTo>
                  <a:close/>
                </a:path>
                <a:path w="2054860" h="1243964">
                  <a:moveTo>
                    <a:pt x="24383" y="13715"/>
                  </a:moveTo>
                  <a:lnTo>
                    <a:pt x="12192" y="25908"/>
                  </a:lnTo>
                  <a:lnTo>
                    <a:pt x="24383" y="25908"/>
                  </a:lnTo>
                  <a:lnTo>
                    <a:pt x="24383" y="13715"/>
                  </a:lnTo>
                  <a:close/>
                </a:path>
                <a:path w="2054860" h="1243964">
                  <a:moveTo>
                    <a:pt x="2029967" y="13715"/>
                  </a:moveTo>
                  <a:lnTo>
                    <a:pt x="24383" y="13715"/>
                  </a:lnTo>
                  <a:lnTo>
                    <a:pt x="24383" y="25908"/>
                  </a:lnTo>
                  <a:lnTo>
                    <a:pt x="2029967" y="25908"/>
                  </a:lnTo>
                  <a:lnTo>
                    <a:pt x="2029967" y="13715"/>
                  </a:lnTo>
                  <a:close/>
                </a:path>
                <a:path w="2054860" h="1243964">
                  <a:moveTo>
                    <a:pt x="2054352" y="13715"/>
                  </a:moveTo>
                  <a:lnTo>
                    <a:pt x="2029967" y="13715"/>
                  </a:lnTo>
                  <a:lnTo>
                    <a:pt x="2042160" y="25908"/>
                  </a:lnTo>
                  <a:lnTo>
                    <a:pt x="2054352" y="25908"/>
                  </a:lnTo>
                  <a:lnTo>
                    <a:pt x="2054352" y="1371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object 9"/>
          <p:cNvSpPr txBox="1"/>
          <p:nvPr/>
        </p:nvSpPr>
        <p:spPr>
          <a:xfrm>
            <a:off x="4128516" y="2648966"/>
            <a:ext cx="2030095" cy="121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254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72440" marR="378460" lvl="0" indent="-88900" algn="l" defTabSz="914400" rtl="0" eaLnBrk="1" fontAlgn="auto" latinLnBrk="0" hangingPunct="1">
              <a:lnSpc>
                <a:spcPts val="21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z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emél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y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re 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szabható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5" name="object 10"/>
          <p:cNvGrpSpPr/>
          <p:nvPr/>
        </p:nvGrpSpPr>
        <p:grpSpPr>
          <a:xfrm>
            <a:off x="6348984" y="2635250"/>
            <a:ext cx="2054860" cy="1243965"/>
            <a:chOff x="5434584" y="2328666"/>
            <a:chExt cx="2054860" cy="1243965"/>
          </a:xfrm>
        </p:grpSpPr>
        <p:sp>
          <p:nvSpPr>
            <p:cNvPr id="46" name="object 11"/>
            <p:cNvSpPr/>
            <p:nvPr/>
          </p:nvSpPr>
          <p:spPr>
            <a:xfrm>
              <a:off x="5446776" y="2342382"/>
              <a:ext cx="2030095" cy="1217930"/>
            </a:xfrm>
            <a:custGeom>
              <a:avLst/>
              <a:gdLst/>
              <a:ahLst/>
              <a:cxnLst/>
              <a:rect l="l" t="t" r="r" b="b"/>
              <a:pathLst>
                <a:path w="2030095" h="1217929">
                  <a:moveTo>
                    <a:pt x="2029968" y="0"/>
                  </a:moveTo>
                  <a:lnTo>
                    <a:pt x="0" y="0"/>
                  </a:lnTo>
                  <a:lnTo>
                    <a:pt x="0" y="1217676"/>
                  </a:lnTo>
                  <a:lnTo>
                    <a:pt x="2029968" y="1217676"/>
                  </a:lnTo>
                  <a:lnTo>
                    <a:pt x="202996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12"/>
            <p:cNvSpPr/>
            <p:nvPr/>
          </p:nvSpPr>
          <p:spPr>
            <a:xfrm>
              <a:off x="5434584" y="2328666"/>
              <a:ext cx="2054860" cy="1243965"/>
            </a:xfrm>
            <a:custGeom>
              <a:avLst/>
              <a:gdLst/>
              <a:ahLst/>
              <a:cxnLst/>
              <a:rect l="l" t="t" r="r" b="b"/>
              <a:pathLst>
                <a:path w="2054859" h="1243964">
                  <a:moveTo>
                    <a:pt x="2054351" y="0"/>
                  </a:moveTo>
                  <a:lnTo>
                    <a:pt x="0" y="0"/>
                  </a:lnTo>
                  <a:lnTo>
                    <a:pt x="0" y="1243584"/>
                  </a:lnTo>
                  <a:lnTo>
                    <a:pt x="2054351" y="1243584"/>
                  </a:lnTo>
                  <a:lnTo>
                    <a:pt x="2054351" y="1231391"/>
                  </a:lnTo>
                  <a:lnTo>
                    <a:pt x="24383" y="1231391"/>
                  </a:lnTo>
                  <a:lnTo>
                    <a:pt x="12191" y="1219200"/>
                  </a:lnTo>
                  <a:lnTo>
                    <a:pt x="24383" y="1219200"/>
                  </a:lnTo>
                  <a:lnTo>
                    <a:pt x="24383" y="25908"/>
                  </a:lnTo>
                  <a:lnTo>
                    <a:pt x="12191" y="25908"/>
                  </a:lnTo>
                  <a:lnTo>
                    <a:pt x="24383" y="13715"/>
                  </a:lnTo>
                  <a:lnTo>
                    <a:pt x="2054351" y="13715"/>
                  </a:lnTo>
                  <a:lnTo>
                    <a:pt x="2054351" y="0"/>
                  </a:lnTo>
                  <a:close/>
                </a:path>
                <a:path w="2054859" h="1243964">
                  <a:moveTo>
                    <a:pt x="24383" y="1219200"/>
                  </a:moveTo>
                  <a:lnTo>
                    <a:pt x="12191" y="1219200"/>
                  </a:lnTo>
                  <a:lnTo>
                    <a:pt x="24383" y="1231391"/>
                  </a:lnTo>
                  <a:lnTo>
                    <a:pt x="24383" y="1219200"/>
                  </a:lnTo>
                  <a:close/>
                </a:path>
                <a:path w="2054859" h="1243964">
                  <a:moveTo>
                    <a:pt x="2028443" y="1219200"/>
                  </a:moveTo>
                  <a:lnTo>
                    <a:pt x="24383" y="1219200"/>
                  </a:lnTo>
                  <a:lnTo>
                    <a:pt x="24383" y="1231391"/>
                  </a:lnTo>
                  <a:lnTo>
                    <a:pt x="2028443" y="1231391"/>
                  </a:lnTo>
                  <a:lnTo>
                    <a:pt x="2028443" y="1219200"/>
                  </a:lnTo>
                  <a:close/>
                </a:path>
                <a:path w="2054859" h="1243964">
                  <a:moveTo>
                    <a:pt x="2028443" y="13715"/>
                  </a:moveTo>
                  <a:lnTo>
                    <a:pt x="2028443" y="1231391"/>
                  </a:lnTo>
                  <a:lnTo>
                    <a:pt x="2042160" y="1219200"/>
                  </a:lnTo>
                  <a:lnTo>
                    <a:pt x="2054351" y="1219200"/>
                  </a:lnTo>
                  <a:lnTo>
                    <a:pt x="2054351" y="25908"/>
                  </a:lnTo>
                  <a:lnTo>
                    <a:pt x="2042160" y="25908"/>
                  </a:lnTo>
                  <a:lnTo>
                    <a:pt x="2028443" y="13715"/>
                  </a:lnTo>
                  <a:close/>
                </a:path>
                <a:path w="2054859" h="1243964">
                  <a:moveTo>
                    <a:pt x="2054351" y="1219200"/>
                  </a:moveTo>
                  <a:lnTo>
                    <a:pt x="2042160" y="1219200"/>
                  </a:lnTo>
                  <a:lnTo>
                    <a:pt x="2028443" y="1231391"/>
                  </a:lnTo>
                  <a:lnTo>
                    <a:pt x="2054351" y="1231391"/>
                  </a:lnTo>
                  <a:lnTo>
                    <a:pt x="2054351" y="1219200"/>
                  </a:lnTo>
                  <a:close/>
                </a:path>
                <a:path w="2054859" h="1243964">
                  <a:moveTo>
                    <a:pt x="24383" y="13715"/>
                  </a:moveTo>
                  <a:lnTo>
                    <a:pt x="12191" y="25908"/>
                  </a:lnTo>
                  <a:lnTo>
                    <a:pt x="24383" y="25908"/>
                  </a:lnTo>
                  <a:lnTo>
                    <a:pt x="24383" y="13715"/>
                  </a:lnTo>
                  <a:close/>
                </a:path>
                <a:path w="2054859" h="1243964">
                  <a:moveTo>
                    <a:pt x="2028443" y="13715"/>
                  </a:moveTo>
                  <a:lnTo>
                    <a:pt x="24383" y="13715"/>
                  </a:lnTo>
                  <a:lnTo>
                    <a:pt x="24383" y="25908"/>
                  </a:lnTo>
                  <a:lnTo>
                    <a:pt x="2028443" y="25908"/>
                  </a:lnTo>
                  <a:lnTo>
                    <a:pt x="2028443" y="13715"/>
                  </a:lnTo>
                  <a:close/>
                </a:path>
                <a:path w="2054859" h="1243964">
                  <a:moveTo>
                    <a:pt x="2054351" y="13715"/>
                  </a:moveTo>
                  <a:lnTo>
                    <a:pt x="2028443" y="13715"/>
                  </a:lnTo>
                  <a:lnTo>
                    <a:pt x="2042160" y="25908"/>
                  </a:lnTo>
                  <a:lnTo>
                    <a:pt x="2054351" y="25908"/>
                  </a:lnTo>
                  <a:lnTo>
                    <a:pt x="2054351" y="1371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bject 13"/>
          <p:cNvSpPr txBox="1"/>
          <p:nvPr/>
        </p:nvSpPr>
        <p:spPr>
          <a:xfrm>
            <a:off x="6361176" y="2648966"/>
            <a:ext cx="2030095" cy="121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571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251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Mérhető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9" name="object 14"/>
          <p:cNvGrpSpPr/>
          <p:nvPr/>
        </p:nvGrpSpPr>
        <p:grpSpPr>
          <a:xfrm>
            <a:off x="4116323" y="4057142"/>
            <a:ext cx="2054860" cy="1242060"/>
            <a:chOff x="3201923" y="3750558"/>
            <a:chExt cx="2054860" cy="1242060"/>
          </a:xfrm>
        </p:grpSpPr>
        <p:sp>
          <p:nvSpPr>
            <p:cNvPr id="50" name="object 15"/>
            <p:cNvSpPr/>
            <p:nvPr/>
          </p:nvSpPr>
          <p:spPr>
            <a:xfrm>
              <a:off x="3201923" y="3750558"/>
              <a:ext cx="2054860" cy="29209"/>
            </a:xfrm>
            <a:custGeom>
              <a:avLst/>
              <a:gdLst/>
              <a:ahLst/>
              <a:cxnLst/>
              <a:rect l="l" t="t" r="r" b="b"/>
              <a:pathLst>
                <a:path w="2054860" h="29210">
                  <a:moveTo>
                    <a:pt x="2054352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24383" y="28956"/>
                  </a:lnTo>
                  <a:lnTo>
                    <a:pt x="24383" y="24384"/>
                  </a:lnTo>
                  <a:lnTo>
                    <a:pt x="12192" y="24384"/>
                  </a:lnTo>
                  <a:lnTo>
                    <a:pt x="24383" y="12192"/>
                  </a:lnTo>
                  <a:lnTo>
                    <a:pt x="2054352" y="12192"/>
                  </a:lnTo>
                  <a:lnTo>
                    <a:pt x="2054352" y="0"/>
                  </a:lnTo>
                  <a:close/>
                </a:path>
                <a:path w="2054860" h="29210">
                  <a:moveTo>
                    <a:pt x="2029967" y="12192"/>
                  </a:moveTo>
                  <a:lnTo>
                    <a:pt x="2029967" y="28956"/>
                  </a:lnTo>
                  <a:lnTo>
                    <a:pt x="2054352" y="28956"/>
                  </a:lnTo>
                  <a:lnTo>
                    <a:pt x="2054352" y="24384"/>
                  </a:lnTo>
                  <a:lnTo>
                    <a:pt x="2042160" y="24384"/>
                  </a:lnTo>
                  <a:lnTo>
                    <a:pt x="2029967" y="12192"/>
                  </a:lnTo>
                  <a:close/>
                </a:path>
                <a:path w="2054860" h="29210">
                  <a:moveTo>
                    <a:pt x="24383" y="12192"/>
                  </a:moveTo>
                  <a:lnTo>
                    <a:pt x="12192" y="24384"/>
                  </a:lnTo>
                  <a:lnTo>
                    <a:pt x="24383" y="24384"/>
                  </a:lnTo>
                  <a:lnTo>
                    <a:pt x="24383" y="12192"/>
                  </a:lnTo>
                  <a:close/>
                </a:path>
                <a:path w="2054860" h="29210">
                  <a:moveTo>
                    <a:pt x="2029967" y="12192"/>
                  </a:moveTo>
                  <a:lnTo>
                    <a:pt x="24383" y="12192"/>
                  </a:lnTo>
                  <a:lnTo>
                    <a:pt x="24383" y="24384"/>
                  </a:lnTo>
                  <a:lnTo>
                    <a:pt x="2029967" y="24384"/>
                  </a:lnTo>
                  <a:lnTo>
                    <a:pt x="2029967" y="12192"/>
                  </a:lnTo>
                  <a:close/>
                </a:path>
                <a:path w="2054860" h="29210">
                  <a:moveTo>
                    <a:pt x="2054352" y="12192"/>
                  </a:moveTo>
                  <a:lnTo>
                    <a:pt x="2029967" y="12192"/>
                  </a:lnTo>
                  <a:lnTo>
                    <a:pt x="2042160" y="24384"/>
                  </a:lnTo>
                  <a:lnTo>
                    <a:pt x="2054352" y="24384"/>
                  </a:lnTo>
                  <a:lnTo>
                    <a:pt x="2054352" y="1219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16"/>
            <p:cNvSpPr/>
            <p:nvPr/>
          </p:nvSpPr>
          <p:spPr>
            <a:xfrm>
              <a:off x="3214115" y="3779514"/>
              <a:ext cx="2030095" cy="1201420"/>
            </a:xfrm>
            <a:custGeom>
              <a:avLst/>
              <a:gdLst/>
              <a:ahLst/>
              <a:cxnLst/>
              <a:rect l="l" t="t" r="r" b="b"/>
              <a:pathLst>
                <a:path w="2030095" h="1201420">
                  <a:moveTo>
                    <a:pt x="2029968" y="0"/>
                  </a:moveTo>
                  <a:lnTo>
                    <a:pt x="0" y="0"/>
                  </a:lnTo>
                  <a:lnTo>
                    <a:pt x="0" y="1200911"/>
                  </a:lnTo>
                  <a:lnTo>
                    <a:pt x="2029968" y="1200911"/>
                  </a:lnTo>
                  <a:lnTo>
                    <a:pt x="202996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17"/>
            <p:cNvSpPr/>
            <p:nvPr/>
          </p:nvSpPr>
          <p:spPr>
            <a:xfrm>
              <a:off x="3201923" y="3779514"/>
              <a:ext cx="2054860" cy="1213485"/>
            </a:xfrm>
            <a:custGeom>
              <a:avLst/>
              <a:gdLst/>
              <a:ahLst/>
              <a:cxnLst/>
              <a:rect l="l" t="t" r="r" b="b"/>
              <a:pathLst>
                <a:path w="2054860" h="1213485">
                  <a:moveTo>
                    <a:pt x="24383" y="0"/>
                  </a:moveTo>
                  <a:lnTo>
                    <a:pt x="0" y="0"/>
                  </a:lnTo>
                  <a:lnTo>
                    <a:pt x="0" y="1213103"/>
                  </a:lnTo>
                  <a:lnTo>
                    <a:pt x="2054352" y="1213103"/>
                  </a:lnTo>
                  <a:lnTo>
                    <a:pt x="2054352" y="1200911"/>
                  </a:lnTo>
                  <a:lnTo>
                    <a:pt x="24383" y="1200911"/>
                  </a:lnTo>
                  <a:lnTo>
                    <a:pt x="12192" y="1188720"/>
                  </a:lnTo>
                  <a:lnTo>
                    <a:pt x="24383" y="1188720"/>
                  </a:lnTo>
                  <a:lnTo>
                    <a:pt x="24383" y="0"/>
                  </a:lnTo>
                  <a:close/>
                </a:path>
                <a:path w="2054860" h="1213485">
                  <a:moveTo>
                    <a:pt x="24383" y="1188720"/>
                  </a:moveTo>
                  <a:lnTo>
                    <a:pt x="12192" y="1188720"/>
                  </a:lnTo>
                  <a:lnTo>
                    <a:pt x="24383" y="1200911"/>
                  </a:lnTo>
                  <a:lnTo>
                    <a:pt x="24383" y="1188720"/>
                  </a:lnTo>
                  <a:close/>
                </a:path>
                <a:path w="2054860" h="1213485">
                  <a:moveTo>
                    <a:pt x="2029967" y="1188720"/>
                  </a:moveTo>
                  <a:lnTo>
                    <a:pt x="24383" y="1188720"/>
                  </a:lnTo>
                  <a:lnTo>
                    <a:pt x="24383" y="1200911"/>
                  </a:lnTo>
                  <a:lnTo>
                    <a:pt x="2029967" y="1200911"/>
                  </a:lnTo>
                  <a:lnTo>
                    <a:pt x="2029967" y="1188720"/>
                  </a:lnTo>
                  <a:close/>
                </a:path>
                <a:path w="2054860" h="1213485">
                  <a:moveTo>
                    <a:pt x="2054352" y="0"/>
                  </a:moveTo>
                  <a:lnTo>
                    <a:pt x="2029967" y="0"/>
                  </a:lnTo>
                  <a:lnTo>
                    <a:pt x="2029967" y="1200911"/>
                  </a:lnTo>
                  <a:lnTo>
                    <a:pt x="2042160" y="1188720"/>
                  </a:lnTo>
                  <a:lnTo>
                    <a:pt x="2054352" y="1188720"/>
                  </a:lnTo>
                  <a:lnTo>
                    <a:pt x="2054352" y="0"/>
                  </a:lnTo>
                  <a:close/>
                </a:path>
                <a:path w="2054860" h="1213485">
                  <a:moveTo>
                    <a:pt x="2054352" y="1188720"/>
                  </a:moveTo>
                  <a:lnTo>
                    <a:pt x="2042160" y="1188720"/>
                  </a:lnTo>
                  <a:lnTo>
                    <a:pt x="2029967" y="1200911"/>
                  </a:lnTo>
                  <a:lnTo>
                    <a:pt x="2054352" y="1200911"/>
                  </a:lnTo>
                  <a:lnTo>
                    <a:pt x="2054352" y="118872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object 18"/>
          <p:cNvGrpSpPr/>
          <p:nvPr/>
        </p:nvGrpSpPr>
        <p:grpSpPr>
          <a:xfrm>
            <a:off x="6348984" y="4057142"/>
            <a:ext cx="2054860" cy="1242060"/>
            <a:chOff x="5434584" y="3750558"/>
            <a:chExt cx="2054860" cy="1242060"/>
          </a:xfrm>
        </p:grpSpPr>
        <p:sp>
          <p:nvSpPr>
            <p:cNvPr id="54" name="object 19"/>
            <p:cNvSpPr/>
            <p:nvPr/>
          </p:nvSpPr>
          <p:spPr>
            <a:xfrm>
              <a:off x="5434584" y="3750558"/>
              <a:ext cx="2054860" cy="29209"/>
            </a:xfrm>
            <a:custGeom>
              <a:avLst/>
              <a:gdLst/>
              <a:ahLst/>
              <a:cxnLst/>
              <a:rect l="l" t="t" r="r" b="b"/>
              <a:pathLst>
                <a:path w="2054859" h="29210">
                  <a:moveTo>
                    <a:pt x="2054351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24383" y="28956"/>
                  </a:lnTo>
                  <a:lnTo>
                    <a:pt x="24383" y="24384"/>
                  </a:lnTo>
                  <a:lnTo>
                    <a:pt x="12191" y="24384"/>
                  </a:lnTo>
                  <a:lnTo>
                    <a:pt x="24383" y="12192"/>
                  </a:lnTo>
                  <a:lnTo>
                    <a:pt x="2054351" y="12192"/>
                  </a:lnTo>
                  <a:lnTo>
                    <a:pt x="2054351" y="0"/>
                  </a:lnTo>
                  <a:close/>
                </a:path>
                <a:path w="2054859" h="29210">
                  <a:moveTo>
                    <a:pt x="2028443" y="12192"/>
                  </a:moveTo>
                  <a:lnTo>
                    <a:pt x="2028443" y="28956"/>
                  </a:lnTo>
                  <a:lnTo>
                    <a:pt x="2054351" y="28956"/>
                  </a:lnTo>
                  <a:lnTo>
                    <a:pt x="2054351" y="24384"/>
                  </a:lnTo>
                  <a:lnTo>
                    <a:pt x="2042160" y="24384"/>
                  </a:lnTo>
                  <a:lnTo>
                    <a:pt x="2028443" y="12192"/>
                  </a:lnTo>
                  <a:close/>
                </a:path>
                <a:path w="2054859" h="29210">
                  <a:moveTo>
                    <a:pt x="24383" y="12192"/>
                  </a:moveTo>
                  <a:lnTo>
                    <a:pt x="12191" y="24384"/>
                  </a:lnTo>
                  <a:lnTo>
                    <a:pt x="24383" y="24384"/>
                  </a:lnTo>
                  <a:lnTo>
                    <a:pt x="24383" y="12192"/>
                  </a:lnTo>
                  <a:close/>
                </a:path>
                <a:path w="2054859" h="29210">
                  <a:moveTo>
                    <a:pt x="2028443" y="12192"/>
                  </a:moveTo>
                  <a:lnTo>
                    <a:pt x="24383" y="12192"/>
                  </a:lnTo>
                  <a:lnTo>
                    <a:pt x="24383" y="24384"/>
                  </a:lnTo>
                  <a:lnTo>
                    <a:pt x="2028443" y="24384"/>
                  </a:lnTo>
                  <a:lnTo>
                    <a:pt x="2028443" y="12192"/>
                  </a:lnTo>
                  <a:close/>
                </a:path>
                <a:path w="2054859" h="29210">
                  <a:moveTo>
                    <a:pt x="2054351" y="12192"/>
                  </a:moveTo>
                  <a:lnTo>
                    <a:pt x="2028443" y="12192"/>
                  </a:lnTo>
                  <a:lnTo>
                    <a:pt x="2042160" y="24384"/>
                  </a:lnTo>
                  <a:lnTo>
                    <a:pt x="2054351" y="24384"/>
                  </a:lnTo>
                  <a:lnTo>
                    <a:pt x="2054351" y="1219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bject 20"/>
            <p:cNvSpPr/>
            <p:nvPr/>
          </p:nvSpPr>
          <p:spPr>
            <a:xfrm>
              <a:off x="5446776" y="3779514"/>
              <a:ext cx="2030095" cy="1201420"/>
            </a:xfrm>
            <a:custGeom>
              <a:avLst/>
              <a:gdLst/>
              <a:ahLst/>
              <a:cxnLst/>
              <a:rect l="l" t="t" r="r" b="b"/>
              <a:pathLst>
                <a:path w="2030095" h="1201420">
                  <a:moveTo>
                    <a:pt x="2029968" y="0"/>
                  </a:moveTo>
                  <a:lnTo>
                    <a:pt x="0" y="0"/>
                  </a:lnTo>
                  <a:lnTo>
                    <a:pt x="0" y="1200911"/>
                  </a:lnTo>
                  <a:lnTo>
                    <a:pt x="2029968" y="1200911"/>
                  </a:lnTo>
                  <a:lnTo>
                    <a:pt x="202996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bject 21"/>
            <p:cNvSpPr/>
            <p:nvPr/>
          </p:nvSpPr>
          <p:spPr>
            <a:xfrm>
              <a:off x="5434584" y="3779514"/>
              <a:ext cx="2054860" cy="1213485"/>
            </a:xfrm>
            <a:custGeom>
              <a:avLst/>
              <a:gdLst/>
              <a:ahLst/>
              <a:cxnLst/>
              <a:rect l="l" t="t" r="r" b="b"/>
              <a:pathLst>
                <a:path w="2054859" h="1213485">
                  <a:moveTo>
                    <a:pt x="24383" y="0"/>
                  </a:moveTo>
                  <a:lnTo>
                    <a:pt x="0" y="0"/>
                  </a:lnTo>
                  <a:lnTo>
                    <a:pt x="0" y="1213103"/>
                  </a:lnTo>
                  <a:lnTo>
                    <a:pt x="2054351" y="1213103"/>
                  </a:lnTo>
                  <a:lnTo>
                    <a:pt x="2054351" y="1200911"/>
                  </a:lnTo>
                  <a:lnTo>
                    <a:pt x="24383" y="1200911"/>
                  </a:lnTo>
                  <a:lnTo>
                    <a:pt x="12191" y="1188720"/>
                  </a:lnTo>
                  <a:lnTo>
                    <a:pt x="24383" y="1188720"/>
                  </a:lnTo>
                  <a:lnTo>
                    <a:pt x="24383" y="0"/>
                  </a:lnTo>
                  <a:close/>
                </a:path>
                <a:path w="2054859" h="1213485">
                  <a:moveTo>
                    <a:pt x="24383" y="1188720"/>
                  </a:moveTo>
                  <a:lnTo>
                    <a:pt x="12191" y="1188720"/>
                  </a:lnTo>
                  <a:lnTo>
                    <a:pt x="24383" y="1200911"/>
                  </a:lnTo>
                  <a:lnTo>
                    <a:pt x="24383" y="1188720"/>
                  </a:lnTo>
                  <a:close/>
                </a:path>
                <a:path w="2054859" h="1213485">
                  <a:moveTo>
                    <a:pt x="2028443" y="1188720"/>
                  </a:moveTo>
                  <a:lnTo>
                    <a:pt x="24383" y="1188720"/>
                  </a:lnTo>
                  <a:lnTo>
                    <a:pt x="24383" y="1200911"/>
                  </a:lnTo>
                  <a:lnTo>
                    <a:pt x="2028443" y="1200911"/>
                  </a:lnTo>
                  <a:lnTo>
                    <a:pt x="2028443" y="1188720"/>
                  </a:lnTo>
                  <a:close/>
                </a:path>
                <a:path w="2054859" h="1213485">
                  <a:moveTo>
                    <a:pt x="2054351" y="0"/>
                  </a:moveTo>
                  <a:lnTo>
                    <a:pt x="2028443" y="0"/>
                  </a:lnTo>
                  <a:lnTo>
                    <a:pt x="2028443" y="1200911"/>
                  </a:lnTo>
                  <a:lnTo>
                    <a:pt x="2042160" y="1188720"/>
                  </a:lnTo>
                  <a:lnTo>
                    <a:pt x="2054351" y="1188719"/>
                  </a:lnTo>
                  <a:lnTo>
                    <a:pt x="2054351" y="0"/>
                  </a:lnTo>
                  <a:close/>
                </a:path>
                <a:path w="2054859" h="1213485">
                  <a:moveTo>
                    <a:pt x="2054351" y="1188719"/>
                  </a:moveTo>
                  <a:lnTo>
                    <a:pt x="2042160" y="1188720"/>
                  </a:lnTo>
                  <a:lnTo>
                    <a:pt x="2028443" y="1200911"/>
                  </a:lnTo>
                  <a:lnTo>
                    <a:pt x="2054351" y="1200911"/>
                  </a:lnTo>
                  <a:lnTo>
                    <a:pt x="2054351" y="118871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object 25"/>
          <p:cNvSpPr txBox="1"/>
          <p:nvPr/>
        </p:nvSpPr>
        <p:spPr>
          <a:xfrm>
            <a:off x="4128516" y="4069334"/>
            <a:ext cx="2030095" cy="121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254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7175" marR="252729" lvl="0" indent="252729" algn="l" defTabSz="914400" rtl="0" eaLnBrk="1" fontAlgn="auto" latinLnBrk="0" hangingPunct="1">
              <a:lnSpc>
                <a:spcPts val="21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Gyorsan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változtatható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8" name="object 26"/>
          <p:cNvSpPr txBox="1"/>
          <p:nvPr/>
        </p:nvSpPr>
        <p:spPr>
          <a:xfrm>
            <a:off x="6361176" y="4069334"/>
            <a:ext cx="2030095" cy="121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191770" rIns="0" bIns="0" rtlCol="0">
            <a:spAutoFit/>
          </a:bodyPr>
          <a:lstStyle/>
          <a:p>
            <a:pPr marL="435609" marR="431165" lvl="0" indent="126364" algn="just" defTabSz="914400" rtl="0" eaLnBrk="1" fontAlgn="auto" latinLnBrk="0" hangingPunct="1">
              <a:lnSpc>
                <a:spcPct val="86200"/>
              </a:lnSpc>
              <a:spcBef>
                <a:spcPts val="1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Döntési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folyamat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ö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v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eth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tő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59" name="object 27"/>
          <p:cNvGrpSpPr/>
          <p:nvPr/>
        </p:nvGrpSpPr>
        <p:grpSpPr>
          <a:xfrm>
            <a:off x="5231891" y="5477510"/>
            <a:ext cx="2056130" cy="1243965"/>
            <a:chOff x="4317491" y="5170926"/>
            <a:chExt cx="2056130" cy="1243965"/>
          </a:xfrm>
        </p:grpSpPr>
        <p:sp>
          <p:nvSpPr>
            <p:cNvPr id="60" name="object 28"/>
            <p:cNvSpPr/>
            <p:nvPr/>
          </p:nvSpPr>
          <p:spPr>
            <a:xfrm>
              <a:off x="4331207" y="5183118"/>
              <a:ext cx="2028825" cy="1217930"/>
            </a:xfrm>
            <a:custGeom>
              <a:avLst/>
              <a:gdLst/>
              <a:ahLst/>
              <a:cxnLst/>
              <a:rect l="l" t="t" r="r" b="b"/>
              <a:pathLst>
                <a:path w="2028825" h="1217929">
                  <a:moveTo>
                    <a:pt x="2028443" y="0"/>
                  </a:moveTo>
                  <a:lnTo>
                    <a:pt x="0" y="0"/>
                  </a:lnTo>
                  <a:lnTo>
                    <a:pt x="0" y="1217676"/>
                  </a:lnTo>
                  <a:lnTo>
                    <a:pt x="2028443" y="1217676"/>
                  </a:lnTo>
                  <a:lnTo>
                    <a:pt x="2028443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bject 29"/>
            <p:cNvSpPr/>
            <p:nvPr/>
          </p:nvSpPr>
          <p:spPr>
            <a:xfrm>
              <a:off x="4317491" y="5170926"/>
              <a:ext cx="2056130" cy="1243965"/>
            </a:xfrm>
            <a:custGeom>
              <a:avLst/>
              <a:gdLst/>
              <a:ahLst/>
              <a:cxnLst/>
              <a:rect l="l" t="t" r="r" b="b"/>
              <a:pathLst>
                <a:path w="2056129" h="1243964">
                  <a:moveTo>
                    <a:pt x="2055876" y="0"/>
                  </a:moveTo>
                  <a:lnTo>
                    <a:pt x="0" y="0"/>
                  </a:lnTo>
                  <a:lnTo>
                    <a:pt x="0" y="1243583"/>
                  </a:lnTo>
                  <a:lnTo>
                    <a:pt x="2055876" y="1243583"/>
                  </a:lnTo>
                  <a:lnTo>
                    <a:pt x="2055876" y="1229867"/>
                  </a:lnTo>
                  <a:lnTo>
                    <a:pt x="25908" y="1229867"/>
                  </a:lnTo>
                  <a:lnTo>
                    <a:pt x="13716" y="1217675"/>
                  </a:lnTo>
                  <a:lnTo>
                    <a:pt x="25908" y="1217675"/>
                  </a:lnTo>
                  <a:lnTo>
                    <a:pt x="25908" y="25908"/>
                  </a:lnTo>
                  <a:lnTo>
                    <a:pt x="13716" y="25908"/>
                  </a:lnTo>
                  <a:lnTo>
                    <a:pt x="25908" y="12191"/>
                  </a:lnTo>
                  <a:lnTo>
                    <a:pt x="2055876" y="12191"/>
                  </a:lnTo>
                  <a:lnTo>
                    <a:pt x="2055876" y="0"/>
                  </a:lnTo>
                  <a:close/>
                </a:path>
                <a:path w="2056129" h="1243964">
                  <a:moveTo>
                    <a:pt x="25908" y="1217675"/>
                  </a:moveTo>
                  <a:lnTo>
                    <a:pt x="13716" y="1217675"/>
                  </a:lnTo>
                  <a:lnTo>
                    <a:pt x="25908" y="1229867"/>
                  </a:lnTo>
                  <a:lnTo>
                    <a:pt x="25908" y="1217675"/>
                  </a:lnTo>
                  <a:close/>
                </a:path>
                <a:path w="2056129" h="1243964">
                  <a:moveTo>
                    <a:pt x="2029968" y="1217675"/>
                  </a:moveTo>
                  <a:lnTo>
                    <a:pt x="25908" y="1217675"/>
                  </a:lnTo>
                  <a:lnTo>
                    <a:pt x="25908" y="1229867"/>
                  </a:lnTo>
                  <a:lnTo>
                    <a:pt x="2029968" y="1229867"/>
                  </a:lnTo>
                  <a:lnTo>
                    <a:pt x="2029968" y="1217675"/>
                  </a:lnTo>
                  <a:close/>
                </a:path>
                <a:path w="2056129" h="1243964">
                  <a:moveTo>
                    <a:pt x="2029968" y="12191"/>
                  </a:moveTo>
                  <a:lnTo>
                    <a:pt x="2029968" y="1229867"/>
                  </a:lnTo>
                  <a:lnTo>
                    <a:pt x="2042160" y="1217675"/>
                  </a:lnTo>
                  <a:lnTo>
                    <a:pt x="2055876" y="1217675"/>
                  </a:lnTo>
                  <a:lnTo>
                    <a:pt x="2055876" y="25908"/>
                  </a:lnTo>
                  <a:lnTo>
                    <a:pt x="2042160" y="25908"/>
                  </a:lnTo>
                  <a:lnTo>
                    <a:pt x="2029968" y="12191"/>
                  </a:lnTo>
                  <a:close/>
                </a:path>
                <a:path w="2056129" h="1243964">
                  <a:moveTo>
                    <a:pt x="2055876" y="1217675"/>
                  </a:moveTo>
                  <a:lnTo>
                    <a:pt x="2042160" y="1217675"/>
                  </a:lnTo>
                  <a:lnTo>
                    <a:pt x="2029968" y="1229867"/>
                  </a:lnTo>
                  <a:lnTo>
                    <a:pt x="2055876" y="1229867"/>
                  </a:lnTo>
                  <a:lnTo>
                    <a:pt x="2055876" y="1217675"/>
                  </a:lnTo>
                  <a:close/>
                </a:path>
                <a:path w="2056129" h="1243964">
                  <a:moveTo>
                    <a:pt x="25908" y="12191"/>
                  </a:moveTo>
                  <a:lnTo>
                    <a:pt x="13716" y="25908"/>
                  </a:lnTo>
                  <a:lnTo>
                    <a:pt x="25908" y="25908"/>
                  </a:lnTo>
                  <a:lnTo>
                    <a:pt x="25908" y="12191"/>
                  </a:lnTo>
                  <a:close/>
                </a:path>
                <a:path w="2056129" h="1243964">
                  <a:moveTo>
                    <a:pt x="2029968" y="12191"/>
                  </a:moveTo>
                  <a:lnTo>
                    <a:pt x="25908" y="12191"/>
                  </a:lnTo>
                  <a:lnTo>
                    <a:pt x="25908" y="25908"/>
                  </a:lnTo>
                  <a:lnTo>
                    <a:pt x="2029968" y="25908"/>
                  </a:lnTo>
                  <a:lnTo>
                    <a:pt x="2029968" y="12191"/>
                  </a:lnTo>
                  <a:close/>
                </a:path>
                <a:path w="2056129" h="1243964">
                  <a:moveTo>
                    <a:pt x="2055876" y="12191"/>
                  </a:moveTo>
                  <a:lnTo>
                    <a:pt x="2029968" y="12191"/>
                  </a:lnTo>
                  <a:lnTo>
                    <a:pt x="2042160" y="25908"/>
                  </a:lnTo>
                  <a:lnTo>
                    <a:pt x="2055876" y="25908"/>
                  </a:lnTo>
                  <a:lnTo>
                    <a:pt x="2055876" y="1219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object 30"/>
          <p:cNvSpPr txBox="1"/>
          <p:nvPr/>
        </p:nvSpPr>
        <p:spPr>
          <a:xfrm>
            <a:off x="5245608" y="5489702"/>
            <a:ext cx="2028825" cy="12179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191770" rIns="0" bIns="0" rtlCol="0">
            <a:spAutoFit/>
          </a:bodyPr>
          <a:lstStyle/>
          <a:p>
            <a:pPr marL="93980" marR="88265" lvl="0" indent="1905" algn="ctr" defTabSz="914400" rtl="0" eaLnBrk="1" fontAlgn="auto" latinLnBrk="0" hangingPunct="1">
              <a:lnSpc>
                <a:spcPct val="86200"/>
              </a:lnSpc>
              <a:spcBef>
                <a:spcPts val="1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Kisebb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köl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é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v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té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ő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  is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69682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Kérdések és válaszok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0D626C-05CF-4656-A52E-C57A8D4D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00" y="1690688"/>
            <a:ext cx="3857399" cy="37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6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745C7-6F00-4A08-858C-7ED7977BE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kommunikáció és térkép alapú megjelenési lehetőségek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DC68E9E-C16B-48D6-812D-7E530F5F0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Hirdetések és POI</a:t>
            </a:r>
          </a:p>
        </p:txBody>
      </p:sp>
    </p:spTree>
    <p:extLst>
      <p:ext uri="{BB962C8B-B14F-4D97-AF65-F5344CB8AC3E}">
        <p14:creationId xmlns:p14="http://schemas.microsoft.com/office/powerpoint/2010/main" val="20898076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en-US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47" y="1892493"/>
            <a:ext cx="6363476" cy="3127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Facebookos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hirdetési lehetőségek: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Hirdetési központ – a Facebook profilból elérhető korlátozott hirdetési lehetőségekkel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Hirdetési fiók – a Facebook profilból elérhető kicsit bővebb hirdetési lehetőségekkel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Vállalkozás kezelő / Facebook business – a teljes hirdetési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portfoli</a:t>
            </a: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96A6AC7-B83A-403A-9227-28D4DF48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23" y="1792040"/>
            <a:ext cx="4478015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7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en-US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</a:t>
            </a:r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Facebook Business </a:t>
            </a:r>
            <a:r>
              <a:rPr lang="en-US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használata</a:t>
            </a:r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46" y="1892493"/>
            <a:ext cx="6811347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Business: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oldal tulajdon kezelés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Külső szakértők kezelése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Professzionális hirdetés menedzsment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Termék kínálat menedzsment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Webshop integráció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CA25DB0-B2F3-4D4B-BD1C-E287C7DA5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22" y="1865312"/>
            <a:ext cx="4066908" cy="33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2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Business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létrehozása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46" y="1892493"/>
            <a:ext cx="6008913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Vállalkozáskezelő létrehozása: 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https://business.facebook.com/overview</a:t>
            </a: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C33017F-7998-4113-9A0E-9850CE924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103" y="1892493"/>
            <a:ext cx="4797326" cy="22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913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Business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beállítása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46" y="1892493"/>
            <a:ext cx="7267986" cy="3127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jogosultságú felhasználó szükséges a biztonságos működéshez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céges adatoknál fontos a pontos adatmegadás és az Uniós adószám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fiókhoz hozzá kell adni az oldalt vagy oldalakat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Szükség van egy dombornyomott bankkártyára, lehetőleg cégesre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számláit a Facebook Businessből lehet letölteni </a:t>
            </a:r>
          </a:p>
        </p:txBody>
      </p:sp>
    </p:spTree>
    <p:extLst>
      <p:ext uri="{BB962C8B-B14F-4D97-AF65-F5344CB8AC3E}">
        <p14:creationId xmlns:p14="http://schemas.microsoft.com/office/powerpoint/2010/main" val="24153285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46" y="1892493"/>
            <a:ext cx="7935498" cy="3127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jogosultságú felhasználó szükséges a biztonságos működéshez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céges adatoknál fontos a pontos adatmegadás és az Uniós adószám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fiókhoz hozzá kell adni az oldalt vagy oldalakat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Szükség van egy dombornyomott bankkártyára, lehetőleg cégesre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számláit a Facebook Businessből lehet letölteni </a:t>
            </a:r>
          </a:p>
        </p:txBody>
      </p:sp>
    </p:spTree>
    <p:extLst>
      <p:ext uri="{BB962C8B-B14F-4D97-AF65-F5344CB8AC3E}">
        <p14:creationId xmlns:p14="http://schemas.microsoft.com/office/powerpoint/2010/main" val="1283335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3C2CBF7-5E0F-4DA7-A639-A069DE4B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593"/>
            <a:ext cx="10097277" cy="576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hirdetés felépítése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55D82D-080C-4AD9-8F81-A7BA5EA0FB64}"/>
              </a:ext>
            </a:extLst>
          </p:cNvPr>
          <p:cNvSpPr txBox="1">
            <a:spLocks/>
          </p:cNvSpPr>
          <p:nvPr/>
        </p:nvSpPr>
        <p:spPr>
          <a:xfrm>
            <a:off x="4569699" y="2413701"/>
            <a:ext cx="3052602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 sorozat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Célzás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Időzítés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Elhelyezések, megjelenés helye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Optimalizálás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FF13430-B4FB-4C91-BF11-057E1FDEB02E}"/>
              </a:ext>
            </a:extLst>
          </p:cNvPr>
          <p:cNvSpPr txBox="1">
            <a:spLocks/>
          </p:cNvSpPr>
          <p:nvPr/>
        </p:nvSpPr>
        <p:spPr>
          <a:xfrm>
            <a:off x="1293846" y="2197293"/>
            <a:ext cx="3052602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Kampánycél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Licit stratégia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Költség keret (napi vagy kampányra vonatkozó)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A30096C2-4E65-407D-B884-7470ECF9E535}"/>
              </a:ext>
            </a:extLst>
          </p:cNvPr>
          <p:cNvSpPr txBox="1">
            <a:spLocks/>
          </p:cNvSpPr>
          <p:nvPr/>
        </p:nvSpPr>
        <p:spPr>
          <a:xfrm>
            <a:off x="8040624" y="2596581"/>
            <a:ext cx="3052602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 szövege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Grafikai elem</a:t>
            </a:r>
          </a:p>
          <a:p>
            <a:pPr>
              <a:buFontTx/>
              <a:buChar char="-"/>
            </a:pP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Landing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URL</a:t>
            </a:r>
          </a:p>
        </p:txBody>
      </p:sp>
    </p:spTree>
    <p:extLst>
      <p:ext uri="{BB962C8B-B14F-4D97-AF65-F5344CB8AC3E}">
        <p14:creationId xmlns:p14="http://schemas.microsoft.com/office/powerpoint/2010/main" val="35949698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 fajtái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53636D1-76CF-40F9-BCB7-C42F1A043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15" y="1605040"/>
            <a:ext cx="4221867" cy="45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1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hirdetések</a:t>
            </a:r>
          </a:p>
        </p:txBody>
      </p:sp>
      <p:pic>
        <p:nvPicPr>
          <p:cNvPr id="8194" name="Picture 2" descr="The Anatomy of Effective Facebook™ Ads for Pet Products - AdChief">
            <a:extLst>
              <a:ext uri="{FF2B5EF4-FFF2-40B4-BE49-F238E27FC236}">
                <a16:creationId xmlns:a16="http://schemas.microsoft.com/office/drawing/2014/main" id="{DBD856F8-243D-435C-B590-FBFB250BD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60" y="1690688"/>
            <a:ext cx="3039687" cy="3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DCEDEF2-2BC7-441F-863B-8AB48DDAC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787" y="1690688"/>
            <a:ext cx="2436298" cy="34797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D1DE2A3-E573-484D-BBE0-16C4515C0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825" y="1685617"/>
            <a:ext cx="1878370" cy="33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4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7375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kommunikációs/hirdetési lehetőségek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kommunikáció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57001" y="2348729"/>
            <a:ext cx="1668780" cy="1010919"/>
            <a:chOff x="2703576" y="2267706"/>
            <a:chExt cx="1668780" cy="1010919"/>
          </a:xfrm>
        </p:grpSpPr>
        <p:sp>
          <p:nvSpPr>
            <p:cNvPr id="7" name="object 7"/>
            <p:cNvSpPr/>
            <p:nvPr/>
          </p:nvSpPr>
          <p:spPr>
            <a:xfrm>
              <a:off x="2717292" y="2279898"/>
              <a:ext cx="1643380" cy="986155"/>
            </a:xfrm>
            <a:custGeom>
              <a:avLst/>
              <a:gdLst/>
              <a:ahLst/>
              <a:cxnLst/>
              <a:rect l="l" t="t" r="r" b="b"/>
              <a:pathLst>
                <a:path w="1643379" h="986154">
                  <a:moveTo>
                    <a:pt x="1642871" y="0"/>
                  </a:moveTo>
                  <a:lnTo>
                    <a:pt x="0" y="0"/>
                  </a:lnTo>
                  <a:lnTo>
                    <a:pt x="0" y="986027"/>
                  </a:lnTo>
                  <a:lnTo>
                    <a:pt x="1642871" y="986027"/>
                  </a:lnTo>
                  <a:lnTo>
                    <a:pt x="1642871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703576" y="2267706"/>
              <a:ext cx="1668780" cy="1010919"/>
            </a:xfrm>
            <a:custGeom>
              <a:avLst/>
              <a:gdLst/>
              <a:ahLst/>
              <a:cxnLst/>
              <a:rect l="l" t="t" r="r" b="b"/>
              <a:pathLst>
                <a:path w="1668779" h="1010920">
                  <a:moveTo>
                    <a:pt x="1668779" y="0"/>
                  </a:moveTo>
                  <a:lnTo>
                    <a:pt x="0" y="0"/>
                  </a:lnTo>
                  <a:lnTo>
                    <a:pt x="0" y="1010412"/>
                  </a:lnTo>
                  <a:lnTo>
                    <a:pt x="1668779" y="1010412"/>
                  </a:lnTo>
                  <a:lnTo>
                    <a:pt x="1668779" y="998220"/>
                  </a:lnTo>
                  <a:lnTo>
                    <a:pt x="25907" y="998220"/>
                  </a:lnTo>
                  <a:lnTo>
                    <a:pt x="13716" y="986027"/>
                  </a:lnTo>
                  <a:lnTo>
                    <a:pt x="25907" y="986027"/>
                  </a:lnTo>
                  <a:lnTo>
                    <a:pt x="25907" y="25908"/>
                  </a:lnTo>
                  <a:lnTo>
                    <a:pt x="13716" y="25908"/>
                  </a:lnTo>
                  <a:lnTo>
                    <a:pt x="25907" y="12192"/>
                  </a:lnTo>
                  <a:lnTo>
                    <a:pt x="1668779" y="12192"/>
                  </a:lnTo>
                  <a:lnTo>
                    <a:pt x="1668779" y="0"/>
                  </a:lnTo>
                  <a:close/>
                </a:path>
                <a:path w="1668779" h="1010920">
                  <a:moveTo>
                    <a:pt x="25907" y="986027"/>
                  </a:moveTo>
                  <a:lnTo>
                    <a:pt x="13716" y="986027"/>
                  </a:lnTo>
                  <a:lnTo>
                    <a:pt x="25907" y="998220"/>
                  </a:lnTo>
                  <a:lnTo>
                    <a:pt x="25907" y="986027"/>
                  </a:lnTo>
                  <a:close/>
                </a:path>
                <a:path w="1668779" h="1010920">
                  <a:moveTo>
                    <a:pt x="1642872" y="986027"/>
                  </a:moveTo>
                  <a:lnTo>
                    <a:pt x="25907" y="986027"/>
                  </a:lnTo>
                  <a:lnTo>
                    <a:pt x="25907" y="998220"/>
                  </a:lnTo>
                  <a:lnTo>
                    <a:pt x="1642872" y="998220"/>
                  </a:lnTo>
                  <a:lnTo>
                    <a:pt x="1642872" y="986027"/>
                  </a:lnTo>
                  <a:close/>
                </a:path>
                <a:path w="1668779" h="1010920">
                  <a:moveTo>
                    <a:pt x="1642872" y="12192"/>
                  </a:moveTo>
                  <a:lnTo>
                    <a:pt x="1642872" y="998220"/>
                  </a:lnTo>
                  <a:lnTo>
                    <a:pt x="1656588" y="986027"/>
                  </a:lnTo>
                  <a:lnTo>
                    <a:pt x="1668779" y="986027"/>
                  </a:lnTo>
                  <a:lnTo>
                    <a:pt x="1668779" y="25908"/>
                  </a:lnTo>
                  <a:lnTo>
                    <a:pt x="1656588" y="25908"/>
                  </a:lnTo>
                  <a:lnTo>
                    <a:pt x="1642872" y="12192"/>
                  </a:lnTo>
                  <a:close/>
                </a:path>
                <a:path w="1668779" h="1010920">
                  <a:moveTo>
                    <a:pt x="1668779" y="986027"/>
                  </a:moveTo>
                  <a:lnTo>
                    <a:pt x="1656588" y="986027"/>
                  </a:lnTo>
                  <a:lnTo>
                    <a:pt x="1642872" y="998220"/>
                  </a:lnTo>
                  <a:lnTo>
                    <a:pt x="1668779" y="998220"/>
                  </a:lnTo>
                  <a:lnTo>
                    <a:pt x="1668779" y="986027"/>
                  </a:lnTo>
                  <a:close/>
                </a:path>
                <a:path w="1668779" h="1010920">
                  <a:moveTo>
                    <a:pt x="25907" y="12192"/>
                  </a:moveTo>
                  <a:lnTo>
                    <a:pt x="13716" y="25908"/>
                  </a:lnTo>
                  <a:lnTo>
                    <a:pt x="25907" y="25908"/>
                  </a:lnTo>
                  <a:lnTo>
                    <a:pt x="25907" y="12192"/>
                  </a:lnTo>
                  <a:close/>
                </a:path>
                <a:path w="1668779" h="1010920">
                  <a:moveTo>
                    <a:pt x="1642872" y="12192"/>
                  </a:moveTo>
                  <a:lnTo>
                    <a:pt x="25907" y="12192"/>
                  </a:lnTo>
                  <a:lnTo>
                    <a:pt x="25907" y="25908"/>
                  </a:lnTo>
                  <a:lnTo>
                    <a:pt x="1642872" y="25908"/>
                  </a:lnTo>
                  <a:lnTo>
                    <a:pt x="1642872" y="12192"/>
                  </a:lnTo>
                  <a:close/>
                </a:path>
                <a:path w="1668779" h="1010920">
                  <a:moveTo>
                    <a:pt x="1668779" y="12192"/>
                  </a:moveTo>
                  <a:lnTo>
                    <a:pt x="1642872" y="12192"/>
                  </a:lnTo>
                  <a:lnTo>
                    <a:pt x="1656588" y="25908"/>
                  </a:lnTo>
                  <a:lnTo>
                    <a:pt x="1668779" y="25908"/>
                  </a:lnTo>
                  <a:lnTo>
                    <a:pt x="1668779" y="1219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970717" y="2360921"/>
            <a:ext cx="1643380" cy="9861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1180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Banner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4465" y="2348729"/>
            <a:ext cx="1668780" cy="1010919"/>
            <a:chOff x="4511040" y="2267706"/>
            <a:chExt cx="1668780" cy="1010919"/>
          </a:xfrm>
        </p:grpSpPr>
        <p:sp>
          <p:nvSpPr>
            <p:cNvPr id="11" name="object 11"/>
            <p:cNvSpPr/>
            <p:nvPr/>
          </p:nvSpPr>
          <p:spPr>
            <a:xfrm>
              <a:off x="4524756" y="2279898"/>
              <a:ext cx="1641475" cy="986155"/>
            </a:xfrm>
            <a:custGeom>
              <a:avLst/>
              <a:gdLst/>
              <a:ahLst/>
              <a:cxnLst/>
              <a:rect l="l" t="t" r="r" b="b"/>
              <a:pathLst>
                <a:path w="1641475" h="986154">
                  <a:moveTo>
                    <a:pt x="1641348" y="0"/>
                  </a:moveTo>
                  <a:lnTo>
                    <a:pt x="0" y="0"/>
                  </a:lnTo>
                  <a:lnTo>
                    <a:pt x="0" y="986027"/>
                  </a:lnTo>
                  <a:lnTo>
                    <a:pt x="1641348" y="986027"/>
                  </a:lnTo>
                  <a:lnTo>
                    <a:pt x="1641348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511040" y="2267706"/>
              <a:ext cx="1668780" cy="1010919"/>
            </a:xfrm>
            <a:custGeom>
              <a:avLst/>
              <a:gdLst/>
              <a:ahLst/>
              <a:cxnLst/>
              <a:rect l="l" t="t" r="r" b="b"/>
              <a:pathLst>
                <a:path w="1668779" h="1010920">
                  <a:moveTo>
                    <a:pt x="1668780" y="0"/>
                  </a:moveTo>
                  <a:lnTo>
                    <a:pt x="0" y="0"/>
                  </a:lnTo>
                  <a:lnTo>
                    <a:pt x="0" y="1010412"/>
                  </a:lnTo>
                  <a:lnTo>
                    <a:pt x="1668780" y="1010412"/>
                  </a:lnTo>
                  <a:lnTo>
                    <a:pt x="1668780" y="998220"/>
                  </a:lnTo>
                  <a:lnTo>
                    <a:pt x="25908" y="998220"/>
                  </a:lnTo>
                  <a:lnTo>
                    <a:pt x="13715" y="986027"/>
                  </a:lnTo>
                  <a:lnTo>
                    <a:pt x="25908" y="986027"/>
                  </a:lnTo>
                  <a:lnTo>
                    <a:pt x="25908" y="25908"/>
                  </a:lnTo>
                  <a:lnTo>
                    <a:pt x="13715" y="25908"/>
                  </a:lnTo>
                  <a:lnTo>
                    <a:pt x="25908" y="12192"/>
                  </a:lnTo>
                  <a:lnTo>
                    <a:pt x="1668780" y="12192"/>
                  </a:lnTo>
                  <a:lnTo>
                    <a:pt x="1668780" y="0"/>
                  </a:lnTo>
                  <a:close/>
                </a:path>
                <a:path w="1668779" h="1010920">
                  <a:moveTo>
                    <a:pt x="25908" y="986027"/>
                  </a:moveTo>
                  <a:lnTo>
                    <a:pt x="13715" y="986027"/>
                  </a:lnTo>
                  <a:lnTo>
                    <a:pt x="25908" y="998220"/>
                  </a:lnTo>
                  <a:lnTo>
                    <a:pt x="25908" y="986027"/>
                  </a:lnTo>
                  <a:close/>
                </a:path>
                <a:path w="1668779" h="1010920">
                  <a:moveTo>
                    <a:pt x="1642872" y="986027"/>
                  </a:moveTo>
                  <a:lnTo>
                    <a:pt x="25908" y="986027"/>
                  </a:lnTo>
                  <a:lnTo>
                    <a:pt x="25908" y="998220"/>
                  </a:lnTo>
                  <a:lnTo>
                    <a:pt x="1642872" y="998220"/>
                  </a:lnTo>
                  <a:lnTo>
                    <a:pt x="1642872" y="986027"/>
                  </a:lnTo>
                  <a:close/>
                </a:path>
                <a:path w="1668779" h="1010920">
                  <a:moveTo>
                    <a:pt x="1642872" y="12192"/>
                  </a:moveTo>
                  <a:lnTo>
                    <a:pt x="1642872" y="998220"/>
                  </a:lnTo>
                  <a:lnTo>
                    <a:pt x="1655064" y="986027"/>
                  </a:lnTo>
                  <a:lnTo>
                    <a:pt x="1668780" y="986027"/>
                  </a:lnTo>
                  <a:lnTo>
                    <a:pt x="1668780" y="25908"/>
                  </a:lnTo>
                  <a:lnTo>
                    <a:pt x="1655064" y="25908"/>
                  </a:lnTo>
                  <a:lnTo>
                    <a:pt x="1642872" y="12192"/>
                  </a:lnTo>
                  <a:close/>
                </a:path>
                <a:path w="1668779" h="1010920">
                  <a:moveTo>
                    <a:pt x="1668780" y="986027"/>
                  </a:moveTo>
                  <a:lnTo>
                    <a:pt x="1655064" y="986027"/>
                  </a:lnTo>
                  <a:lnTo>
                    <a:pt x="1642872" y="998220"/>
                  </a:lnTo>
                  <a:lnTo>
                    <a:pt x="1668780" y="998220"/>
                  </a:lnTo>
                  <a:lnTo>
                    <a:pt x="1668780" y="986027"/>
                  </a:lnTo>
                  <a:close/>
                </a:path>
                <a:path w="1668779" h="1010920">
                  <a:moveTo>
                    <a:pt x="25908" y="12192"/>
                  </a:moveTo>
                  <a:lnTo>
                    <a:pt x="13715" y="25908"/>
                  </a:lnTo>
                  <a:lnTo>
                    <a:pt x="25908" y="25908"/>
                  </a:lnTo>
                  <a:lnTo>
                    <a:pt x="25908" y="12192"/>
                  </a:lnTo>
                  <a:close/>
                </a:path>
                <a:path w="1668779" h="1010920">
                  <a:moveTo>
                    <a:pt x="1642872" y="12192"/>
                  </a:moveTo>
                  <a:lnTo>
                    <a:pt x="25908" y="12192"/>
                  </a:lnTo>
                  <a:lnTo>
                    <a:pt x="25908" y="25908"/>
                  </a:lnTo>
                  <a:lnTo>
                    <a:pt x="1642872" y="25908"/>
                  </a:lnTo>
                  <a:lnTo>
                    <a:pt x="1642872" y="12192"/>
                  </a:lnTo>
                  <a:close/>
                </a:path>
                <a:path w="1668779" h="1010920">
                  <a:moveTo>
                    <a:pt x="1668780" y="12192"/>
                  </a:moveTo>
                  <a:lnTo>
                    <a:pt x="1642872" y="12192"/>
                  </a:lnTo>
                  <a:lnTo>
                    <a:pt x="1655064" y="25908"/>
                  </a:lnTo>
                  <a:lnTo>
                    <a:pt x="1668780" y="25908"/>
                  </a:lnTo>
                  <a:lnTo>
                    <a:pt x="1668780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778180" y="2360921"/>
            <a:ext cx="1641475" cy="9861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Videó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71928" y="2348729"/>
            <a:ext cx="1667510" cy="1010919"/>
            <a:chOff x="6318503" y="2267706"/>
            <a:chExt cx="1667510" cy="1010919"/>
          </a:xfrm>
        </p:grpSpPr>
        <p:sp>
          <p:nvSpPr>
            <p:cNvPr id="15" name="object 15"/>
            <p:cNvSpPr/>
            <p:nvPr/>
          </p:nvSpPr>
          <p:spPr>
            <a:xfrm>
              <a:off x="6330695" y="2279898"/>
              <a:ext cx="1643380" cy="986155"/>
            </a:xfrm>
            <a:custGeom>
              <a:avLst/>
              <a:gdLst/>
              <a:ahLst/>
              <a:cxnLst/>
              <a:rect l="l" t="t" r="r" b="b"/>
              <a:pathLst>
                <a:path w="1643379" h="986154">
                  <a:moveTo>
                    <a:pt x="1642872" y="0"/>
                  </a:moveTo>
                  <a:lnTo>
                    <a:pt x="0" y="0"/>
                  </a:lnTo>
                  <a:lnTo>
                    <a:pt x="0" y="986027"/>
                  </a:lnTo>
                  <a:lnTo>
                    <a:pt x="1642872" y="986027"/>
                  </a:lnTo>
                  <a:lnTo>
                    <a:pt x="1642872" y="0"/>
                  </a:lnTo>
                  <a:close/>
                </a:path>
              </a:pathLst>
            </a:custGeom>
            <a:solidFill>
              <a:srgbClr val="A33F6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318503" y="2267706"/>
              <a:ext cx="1667510" cy="1010919"/>
            </a:xfrm>
            <a:custGeom>
              <a:avLst/>
              <a:gdLst/>
              <a:ahLst/>
              <a:cxnLst/>
              <a:rect l="l" t="t" r="r" b="b"/>
              <a:pathLst>
                <a:path w="1667509" h="1010920">
                  <a:moveTo>
                    <a:pt x="1667255" y="0"/>
                  </a:moveTo>
                  <a:lnTo>
                    <a:pt x="0" y="0"/>
                  </a:lnTo>
                  <a:lnTo>
                    <a:pt x="0" y="1010412"/>
                  </a:lnTo>
                  <a:lnTo>
                    <a:pt x="1667255" y="1010412"/>
                  </a:lnTo>
                  <a:lnTo>
                    <a:pt x="1667255" y="998220"/>
                  </a:lnTo>
                  <a:lnTo>
                    <a:pt x="25908" y="998220"/>
                  </a:lnTo>
                  <a:lnTo>
                    <a:pt x="12192" y="986027"/>
                  </a:lnTo>
                  <a:lnTo>
                    <a:pt x="25908" y="986027"/>
                  </a:lnTo>
                  <a:lnTo>
                    <a:pt x="25908" y="25908"/>
                  </a:lnTo>
                  <a:lnTo>
                    <a:pt x="12192" y="25908"/>
                  </a:lnTo>
                  <a:lnTo>
                    <a:pt x="25908" y="12192"/>
                  </a:lnTo>
                  <a:lnTo>
                    <a:pt x="1667255" y="12192"/>
                  </a:lnTo>
                  <a:lnTo>
                    <a:pt x="1667255" y="0"/>
                  </a:lnTo>
                  <a:close/>
                </a:path>
                <a:path w="1667509" h="1010920">
                  <a:moveTo>
                    <a:pt x="25908" y="986027"/>
                  </a:moveTo>
                  <a:lnTo>
                    <a:pt x="12192" y="986027"/>
                  </a:lnTo>
                  <a:lnTo>
                    <a:pt x="25908" y="998220"/>
                  </a:lnTo>
                  <a:lnTo>
                    <a:pt x="25908" y="986027"/>
                  </a:lnTo>
                  <a:close/>
                </a:path>
                <a:path w="1667509" h="1010920">
                  <a:moveTo>
                    <a:pt x="1642872" y="986027"/>
                  </a:moveTo>
                  <a:lnTo>
                    <a:pt x="25908" y="986027"/>
                  </a:lnTo>
                  <a:lnTo>
                    <a:pt x="25908" y="998220"/>
                  </a:lnTo>
                  <a:lnTo>
                    <a:pt x="1642872" y="998220"/>
                  </a:lnTo>
                  <a:lnTo>
                    <a:pt x="1642872" y="986027"/>
                  </a:lnTo>
                  <a:close/>
                </a:path>
                <a:path w="1667509" h="1010920">
                  <a:moveTo>
                    <a:pt x="1642872" y="12192"/>
                  </a:moveTo>
                  <a:lnTo>
                    <a:pt x="1642872" y="998220"/>
                  </a:lnTo>
                  <a:lnTo>
                    <a:pt x="1655064" y="986027"/>
                  </a:lnTo>
                  <a:lnTo>
                    <a:pt x="1667255" y="986027"/>
                  </a:lnTo>
                  <a:lnTo>
                    <a:pt x="1667255" y="25908"/>
                  </a:lnTo>
                  <a:lnTo>
                    <a:pt x="1655064" y="25908"/>
                  </a:lnTo>
                  <a:lnTo>
                    <a:pt x="1642872" y="12192"/>
                  </a:lnTo>
                  <a:close/>
                </a:path>
                <a:path w="1667509" h="1010920">
                  <a:moveTo>
                    <a:pt x="1667255" y="986027"/>
                  </a:moveTo>
                  <a:lnTo>
                    <a:pt x="1655064" y="986027"/>
                  </a:lnTo>
                  <a:lnTo>
                    <a:pt x="1642872" y="998220"/>
                  </a:lnTo>
                  <a:lnTo>
                    <a:pt x="1667255" y="998220"/>
                  </a:lnTo>
                  <a:lnTo>
                    <a:pt x="1667255" y="986027"/>
                  </a:lnTo>
                  <a:close/>
                </a:path>
                <a:path w="1667509" h="1010920">
                  <a:moveTo>
                    <a:pt x="25908" y="12192"/>
                  </a:moveTo>
                  <a:lnTo>
                    <a:pt x="12192" y="25908"/>
                  </a:lnTo>
                  <a:lnTo>
                    <a:pt x="25908" y="25908"/>
                  </a:lnTo>
                  <a:lnTo>
                    <a:pt x="25908" y="12192"/>
                  </a:lnTo>
                  <a:close/>
                </a:path>
                <a:path w="1667509" h="1010920">
                  <a:moveTo>
                    <a:pt x="1642872" y="12192"/>
                  </a:moveTo>
                  <a:lnTo>
                    <a:pt x="25908" y="12192"/>
                  </a:lnTo>
                  <a:lnTo>
                    <a:pt x="25908" y="25908"/>
                  </a:lnTo>
                  <a:lnTo>
                    <a:pt x="1642872" y="25908"/>
                  </a:lnTo>
                  <a:lnTo>
                    <a:pt x="1642872" y="12192"/>
                  </a:lnTo>
                  <a:close/>
                </a:path>
                <a:path w="1667509" h="1010920">
                  <a:moveTo>
                    <a:pt x="1667255" y="12192"/>
                  </a:moveTo>
                  <a:lnTo>
                    <a:pt x="1642872" y="12192"/>
                  </a:lnTo>
                  <a:lnTo>
                    <a:pt x="1655064" y="25908"/>
                  </a:lnTo>
                  <a:lnTo>
                    <a:pt x="1667255" y="25908"/>
                  </a:lnTo>
                  <a:lnTo>
                    <a:pt x="166725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584121" y="2360921"/>
            <a:ext cx="1643380" cy="986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1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55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Keresőhirdetések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57001" y="3499349"/>
            <a:ext cx="1668780" cy="1010919"/>
            <a:chOff x="2703576" y="3418326"/>
            <a:chExt cx="1668780" cy="1010919"/>
          </a:xfrm>
        </p:grpSpPr>
        <p:sp>
          <p:nvSpPr>
            <p:cNvPr id="19" name="object 19"/>
            <p:cNvSpPr/>
            <p:nvPr/>
          </p:nvSpPr>
          <p:spPr>
            <a:xfrm>
              <a:off x="2717292" y="3430518"/>
              <a:ext cx="1643380" cy="349250"/>
            </a:xfrm>
            <a:custGeom>
              <a:avLst/>
              <a:gdLst/>
              <a:ahLst/>
              <a:cxnLst/>
              <a:rect l="l" t="t" r="r" b="b"/>
              <a:pathLst>
                <a:path w="1643379" h="349250">
                  <a:moveTo>
                    <a:pt x="1642871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1642871" y="348996"/>
                  </a:lnTo>
                  <a:lnTo>
                    <a:pt x="1642871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703576" y="3418326"/>
              <a:ext cx="1668780" cy="361315"/>
            </a:xfrm>
            <a:custGeom>
              <a:avLst/>
              <a:gdLst/>
              <a:ahLst/>
              <a:cxnLst/>
              <a:rect l="l" t="t" r="r" b="b"/>
              <a:pathLst>
                <a:path w="1668779" h="361314">
                  <a:moveTo>
                    <a:pt x="1668779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25907" y="361188"/>
                  </a:lnTo>
                  <a:lnTo>
                    <a:pt x="25907" y="24383"/>
                  </a:lnTo>
                  <a:lnTo>
                    <a:pt x="13716" y="24383"/>
                  </a:lnTo>
                  <a:lnTo>
                    <a:pt x="25907" y="12191"/>
                  </a:lnTo>
                  <a:lnTo>
                    <a:pt x="1668779" y="12191"/>
                  </a:lnTo>
                  <a:lnTo>
                    <a:pt x="1668779" y="0"/>
                  </a:lnTo>
                  <a:close/>
                </a:path>
                <a:path w="1668779" h="361314">
                  <a:moveTo>
                    <a:pt x="1642872" y="12191"/>
                  </a:moveTo>
                  <a:lnTo>
                    <a:pt x="1642872" y="361188"/>
                  </a:lnTo>
                  <a:lnTo>
                    <a:pt x="1668779" y="361188"/>
                  </a:lnTo>
                  <a:lnTo>
                    <a:pt x="1668779" y="24383"/>
                  </a:lnTo>
                  <a:lnTo>
                    <a:pt x="1656588" y="24383"/>
                  </a:lnTo>
                  <a:lnTo>
                    <a:pt x="1642872" y="12191"/>
                  </a:lnTo>
                  <a:close/>
                </a:path>
                <a:path w="1668779" h="361314">
                  <a:moveTo>
                    <a:pt x="25907" y="12191"/>
                  </a:moveTo>
                  <a:lnTo>
                    <a:pt x="13716" y="24383"/>
                  </a:lnTo>
                  <a:lnTo>
                    <a:pt x="25907" y="24383"/>
                  </a:lnTo>
                  <a:lnTo>
                    <a:pt x="25907" y="12191"/>
                  </a:lnTo>
                  <a:close/>
                </a:path>
                <a:path w="1668779" h="361314">
                  <a:moveTo>
                    <a:pt x="1642872" y="12191"/>
                  </a:moveTo>
                  <a:lnTo>
                    <a:pt x="25907" y="12191"/>
                  </a:lnTo>
                  <a:lnTo>
                    <a:pt x="25907" y="24383"/>
                  </a:lnTo>
                  <a:lnTo>
                    <a:pt x="1642872" y="24383"/>
                  </a:lnTo>
                  <a:lnTo>
                    <a:pt x="1642872" y="12191"/>
                  </a:lnTo>
                  <a:close/>
                </a:path>
                <a:path w="1668779" h="361314">
                  <a:moveTo>
                    <a:pt x="1668779" y="12191"/>
                  </a:moveTo>
                  <a:lnTo>
                    <a:pt x="1642872" y="12191"/>
                  </a:lnTo>
                  <a:lnTo>
                    <a:pt x="1656588" y="24383"/>
                  </a:lnTo>
                  <a:lnTo>
                    <a:pt x="1668779" y="24383"/>
                  </a:lnTo>
                  <a:lnTo>
                    <a:pt x="1668779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717292" y="3779514"/>
              <a:ext cx="1643380" cy="637540"/>
            </a:xfrm>
            <a:custGeom>
              <a:avLst/>
              <a:gdLst/>
              <a:ahLst/>
              <a:cxnLst/>
              <a:rect l="l" t="t" r="r" b="b"/>
              <a:pathLst>
                <a:path w="1643379" h="637539">
                  <a:moveTo>
                    <a:pt x="1642871" y="0"/>
                  </a:moveTo>
                  <a:lnTo>
                    <a:pt x="0" y="0"/>
                  </a:lnTo>
                  <a:lnTo>
                    <a:pt x="0" y="637032"/>
                  </a:lnTo>
                  <a:lnTo>
                    <a:pt x="1642871" y="637032"/>
                  </a:lnTo>
                  <a:lnTo>
                    <a:pt x="1642871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703576" y="3779514"/>
              <a:ext cx="1668780" cy="649605"/>
            </a:xfrm>
            <a:custGeom>
              <a:avLst/>
              <a:gdLst/>
              <a:ahLst/>
              <a:cxnLst/>
              <a:rect l="l" t="t" r="r" b="b"/>
              <a:pathLst>
                <a:path w="1668779" h="649604">
                  <a:moveTo>
                    <a:pt x="25907" y="0"/>
                  </a:moveTo>
                  <a:lnTo>
                    <a:pt x="0" y="0"/>
                  </a:lnTo>
                  <a:lnTo>
                    <a:pt x="0" y="649223"/>
                  </a:lnTo>
                  <a:lnTo>
                    <a:pt x="1668779" y="649223"/>
                  </a:lnTo>
                  <a:lnTo>
                    <a:pt x="1668779" y="637032"/>
                  </a:lnTo>
                  <a:lnTo>
                    <a:pt x="25907" y="637032"/>
                  </a:lnTo>
                  <a:lnTo>
                    <a:pt x="13716" y="623315"/>
                  </a:lnTo>
                  <a:lnTo>
                    <a:pt x="25907" y="623315"/>
                  </a:lnTo>
                  <a:lnTo>
                    <a:pt x="25907" y="0"/>
                  </a:lnTo>
                  <a:close/>
                </a:path>
                <a:path w="1668779" h="649604">
                  <a:moveTo>
                    <a:pt x="25907" y="623315"/>
                  </a:moveTo>
                  <a:lnTo>
                    <a:pt x="13716" y="623315"/>
                  </a:lnTo>
                  <a:lnTo>
                    <a:pt x="25907" y="637032"/>
                  </a:lnTo>
                  <a:lnTo>
                    <a:pt x="25907" y="623315"/>
                  </a:lnTo>
                  <a:close/>
                </a:path>
                <a:path w="1668779" h="649604">
                  <a:moveTo>
                    <a:pt x="1642872" y="623315"/>
                  </a:moveTo>
                  <a:lnTo>
                    <a:pt x="25907" y="623315"/>
                  </a:lnTo>
                  <a:lnTo>
                    <a:pt x="25907" y="637032"/>
                  </a:lnTo>
                  <a:lnTo>
                    <a:pt x="1642872" y="637032"/>
                  </a:lnTo>
                  <a:lnTo>
                    <a:pt x="1642872" y="623315"/>
                  </a:lnTo>
                  <a:close/>
                </a:path>
                <a:path w="1668779" h="649604">
                  <a:moveTo>
                    <a:pt x="1668779" y="0"/>
                  </a:moveTo>
                  <a:lnTo>
                    <a:pt x="1642872" y="0"/>
                  </a:lnTo>
                  <a:lnTo>
                    <a:pt x="1642872" y="637032"/>
                  </a:lnTo>
                  <a:lnTo>
                    <a:pt x="1656588" y="623315"/>
                  </a:lnTo>
                  <a:lnTo>
                    <a:pt x="1668779" y="623315"/>
                  </a:lnTo>
                  <a:lnTo>
                    <a:pt x="1668779" y="0"/>
                  </a:lnTo>
                  <a:close/>
                </a:path>
                <a:path w="1668779" h="649604">
                  <a:moveTo>
                    <a:pt x="1668779" y="623315"/>
                  </a:moveTo>
                  <a:lnTo>
                    <a:pt x="1656588" y="623315"/>
                  </a:lnTo>
                  <a:lnTo>
                    <a:pt x="1642872" y="637032"/>
                  </a:lnTo>
                  <a:lnTo>
                    <a:pt x="1668779" y="637032"/>
                  </a:lnTo>
                  <a:lnTo>
                    <a:pt x="1668779" y="623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764465" y="3499349"/>
            <a:ext cx="1668780" cy="1010919"/>
            <a:chOff x="4511040" y="3418326"/>
            <a:chExt cx="1668780" cy="1010919"/>
          </a:xfrm>
        </p:grpSpPr>
        <p:sp>
          <p:nvSpPr>
            <p:cNvPr id="24" name="object 24"/>
            <p:cNvSpPr/>
            <p:nvPr/>
          </p:nvSpPr>
          <p:spPr>
            <a:xfrm>
              <a:off x="4524756" y="3430518"/>
              <a:ext cx="1641475" cy="349250"/>
            </a:xfrm>
            <a:custGeom>
              <a:avLst/>
              <a:gdLst/>
              <a:ahLst/>
              <a:cxnLst/>
              <a:rect l="l" t="t" r="r" b="b"/>
              <a:pathLst>
                <a:path w="1641475" h="349250">
                  <a:moveTo>
                    <a:pt x="1641348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1641348" y="348996"/>
                  </a:lnTo>
                  <a:lnTo>
                    <a:pt x="164134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511040" y="3418326"/>
              <a:ext cx="1668780" cy="361315"/>
            </a:xfrm>
            <a:custGeom>
              <a:avLst/>
              <a:gdLst/>
              <a:ahLst/>
              <a:cxnLst/>
              <a:rect l="l" t="t" r="r" b="b"/>
              <a:pathLst>
                <a:path w="1668779" h="361314">
                  <a:moveTo>
                    <a:pt x="1668780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25908" y="361188"/>
                  </a:lnTo>
                  <a:lnTo>
                    <a:pt x="25908" y="24383"/>
                  </a:lnTo>
                  <a:lnTo>
                    <a:pt x="13715" y="24383"/>
                  </a:lnTo>
                  <a:lnTo>
                    <a:pt x="25908" y="12191"/>
                  </a:lnTo>
                  <a:lnTo>
                    <a:pt x="1668780" y="12191"/>
                  </a:lnTo>
                  <a:lnTo>
                    <a:pt x="1668780" y="0"/>
                  </a:lnTo>
                  <a:close/>
                </a:path>
                <a:path w="1668779" h="361314">
                  <a:moveTo>
                    <a:pt x="1642872" y="12191"/>
                  </a:moveTo>
                  <a:lnTo>
                    <a:pt x="1642872" y="361188"/>
                  </a:lnTo>
                  <a:lnTo>
                    <a:pt x="1668780" y="361188"/>
                  </a:lnTo>
                  <a:lnTo>
                    <a:pt x="1668780" y="24383"/>
                  </a:lnTo>
                  <a:lnTo>
                    <a:pt x="1655064" y="24383"/>
                  </a:lnTo>
                  <a:lnTo>
                    <a:pt x="1642872" y="12191"/>
                  </a:lnTo>
                  <a:close/>
                </a:path>
                <a:path w="1668779" h="361314">
                  <a:moveTo>
                    <a:pt x="25908" y="12191"/>
                  </a:moveTo>
                  <a:lnTo>
                    <a:pt x="13715" y="24383"/>
                  </a:lnTo>
                  <a:lnTo>
                    <a:pt x="25908" y="24383"/>
                  </a:lnTo>
                  <a:lnTo>
                    <a:pt x="25908" y="12191"/>
                  </a:lnTo>
                  <a:close/>
                </a:path>
                <a:path w="1668779" h="361314">
                  <a:moveTo>
                    <a:pt x="1642872" y="12191"/>
                  </a:moveTo>
                  <a:lnTo>
                    <a:pt x="25908" y="12191"/>
                  </a:lnTo>
                  <a:lnTo>
                    <a:pt x="25908" y="24383"/>
                  </a:lnTo>
                  <a:lnTo>
                    <a:pt x="1642872" y="24383"/>
                  </a:lnTo>
                  <a:lnTo>
                    <a:pt x="1642872" y="12191"/>
                  </a:lnTo>
                  <a:close/>
                </a:path>
                <a:path w="1668779" h="361314">
                  <a:moveTo>
                    <a:pt x="1668780" y="12191"/>
                  </a:moveTo>
                  <a:lnTo>
                    <a:pt x="1642872" y="12191"/>
                  </a:lnTo>
                  <a:lnTo>
                    <a:pt x="1655064" y="24383"/>
                  </a:lnTo>
                  <a:lnTo>
                    <a:pt x="1668780" y="24383"/>
                  </a:lnTo>
                  <a:lnTo>
                    <a:pt x="1668780" y="1219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524756" y="3779514"/>
              <a:ext cx="1641475" cy="637540"/>
            </a:xfrm>
            <a:custGeom>
              <a:avLst/>
              <a:gdLst/>
              <a:ahLst/>
              <a:cxnLst/>
              <a:rect l="l" t="t" r="r" b="b"/>
              <a:pathLst>
                <a:path w="1641475" h="637539">
                  <a:moveTo>
                    <a:pt x="1641348" y="0"/>
                  </a:moveTo>
                  <a:lnTo>
                    <a:pt x="0" y="0"/>
                  </a:lnTo>
                  <a:lnTo>
                    <a:pt x="0" y="637032"/>
                  </a:lnTo>
                  <a:lnTo>
                    <a:pt x="1641348" y="637032"/>
                  </a:lnTo>
                  <a:lnTo>
                    <a:pt x="1641348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511040" y="3779514"/>
              <a:ext cx="1668780" cy="649605"/>
            </a:xfrm>
            <a:custGeom>
              <a:avLst/>
              <a:gdLst/>
              <a:ahLst/>
              <a:cxnLst/>
              <a:rect l="l" t="t" r="r" b="b"/>
              <a:pathLst>
                <a:path w="1668779" h="649604">
                  <a:moveTo>
                    <a:pt x="25908" y="0"/>
                  </a:moveTo>
                  <a:lnTo>
                    <a:pt x="0" y="0"/>
                  </a:lnTo>
                  <a:lnTo>
                    <a:pt x="0" y="649223"/>
                  </a:lnTo>
                  <a:lnTo>
                    <a:pt x="1668780" y="649223"/>
                  </a:lnTo>
                  <a:lnTo>
                    <a:pt x="1668780" y="637032"/>
                  </a:lnTo>
                  <a:lnTo>
                    <a:pt x="25908" y="637032"/>
                  </a:lnTo>
                  <a:lnTo>
                    <a:pt x="13715" y="623315"/>
                  </a:lnTo>
                  <a:lnTo>
                    <a:pt x="25908" y="623315"/>
                  </a:lnTo>
                  <a:lnTo>
                    <a:pt x="25908" y="0"/>
                  </a:lnTo>
                  <a:close/>
                </a:path>
                <a:path w="1668779" h="649604">
                  <a:moveTo>
                    <a:pt x="25908" y="623315"/>
                  </a:moveTo>
                  <a:lnTo>
                    <a:pt x="13715" y="623315"/>
                  </a:lnTo>
                  <a:lnTo>
                    <a:pt x="25908" y="637032"/>
                  </a:lnTo>
                  <a:lnTo>
                    <a:pt x="25908" y="623315"/>
                  </a:lnTo>
                  <a:close/>
                </a:path>
                <a:path w="1668779" h="649604">
                  <a:moveTo>
                    <a:pt x="1642872" y="623315"/>
                  </a:moveTo>
                  <a:lnTo>
                    <a:pt x="25908" y="623315"/>
                  </a:lnTo>
                  <a:lnTo>
                    <a:pt x="25908" y="637032"/>
                  </a:lnTo>
                  <a:lnTo>
                    <a:pt x="1642872" y="637032"/>
                  </a:lnTo>
                  <a:lnTo>
                    <a:pt x="1642872" y="623315"/>
                  </a:lnTo>
                  <a:close/>
                </a:path>
                <a:path w="1668779" h="649604">
                  <a:moveTo>
                    <a:pt x="1668780" y="0"/>
                  </a:moveTo>
                  <a:lnTo>
                    <a:pt x="1642872" y="0"/>
                  </a:lnTo>
                  <a:lnTo>
                    <a:pt x="1642872" y="637032"/>
                  </a:lnTo>
                  <a:lnTo>
                    <a:pt x="1655064" y="623315"/>
                  </a:lnTo>
                  <a:lnTo>
                    <a:pt x="1668780" y="623315"/>
                  </a:lnTo>
                  <a:lnTo>
                    <a:pt x="1668780" y="0"/>
                  </a:lnTo>
                  <a:close/>
                </a:path>
                <a:path w="1668779" h="649604">
                  <a:moveTo>
                    <a:pt x="1668780" y="623315"/>
                  </a:moveTo>
                  <a:lnTo>
                    <a:pt x="1655064" y="623315"/>
                  </a:lnTo>
                  <a:lnTo>
                    <a:pt x="1642872" y="637032"/>
                  </a:lnTo>
                  <a:lnTo>
                    <a:pt x="1668780" y="637032"/>
                  </a:lnTo>
                  <a:lnTo>
                    <a:pt x="1668780" y="62331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6571928" y="3499349"/>
            <a:ext cx="1667510" cy="1010919"/>
            <a:chOff x="6318503" y="3418326"/>
            <a:chExt cx="1667510" cy="1010919"/>
          </a:xfrm>
        </p:grpSpPr>
        <p:sp>
          <p:nvSpPr>
            <p:cNvPr id="29" name="object 29"/>
            <p:cNvSpPr/>
            <p:nvPr/>
          </p:nvSpPr>
          <p:spPr>
            <a:xfrm>
              <a:off x="6330695" y="3430518"/>
              <a:ext cx="1643380" cy="349250"/>
            </a:xfrm>
            <a:custGeom>
              <a:avLst/>
              <a:gdLst/>
              <a:ahLst/>
              <a:cxnLst/>
              <a:rect l="l" t="t" r="r" b="b"/>
              <a:pathLst>
                <a:path w="1643379" h="349250">
                  <a:moveTo>
                    <a:pt x="1642872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1642872" y="348996"/>
                  </a:lnTo>
                  <a:lnTo>
                    <a:pt x="164287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318503" y="3418326"/>
              <a:ext cx="1667510" cy="361315"/>
            </a:xfrm>
            <a:custGeom>
              <a:avLst/>
              <a:gdLst/>
              <a:ahLst/>
              <a:cxnLst/>
              <a:rect l="l" t="t" r="r" b="b"/>
              <a:pathLst>
                <a:path w="1667509" h="361314">
                  <a:moveTo>
                    <a:pt x="1667255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25908" y="361188"/>
                  </a:lnTo>
                  <a:lnTo>
                    <a:pt x="25908" y="24383"/>
                  </a:lnTo>
                  <a:lnTo>
                    <a:pt x="12192" y="24383"/>
                  </a:lnTo>
                  <a:lnTo>
                    <a:pt x="25908" y="12191"/>
                  </a:lnTo>
                  <a:lnTo>
                    <a:pt x="1667255" y="12191"/>
                  </a:lnTo>
                  <a:lnTo>
                    <a:pt x="1667255" y="0"/>
                  </a:lnTo>
                  <a:close/>
                </a:path>
                <a:path w="1667509" h="361314">
                  <a:moveTo>
                    <a:pt x="1642872" y="12191"/>
                  </a:moveTo>
                  <a:lnTo>
                    <a:pt x="1642872" y="361188"/>
                  </a:lnTo>
                  <a:lnTo>
                    <a:pt x="1667255" y="361188"/>
                  </a:lnTo>
                  <a:lnTo>
                    <a:pt x="1667255" y="24383"/>
                  </a:lnTo>
                  <a:lnTo>
                    <a:pt x="1655064" y="24383"/>
                  </a:lnTo>
                  <a:lnTo>
                    <a:pt x="1642872" y="12191"/>
                  </a:lnTo>
                  <a:close/>
                </a:path>
                <a:path w="1667509" h="361314">
                  <a:moveTo>
                    <a:pt x="25908" y="12191"/>
                  </a:moveTo>
                  <a:lnTo>
                    <a:pt x="12192" y="24383"/>
                  </a:lnTo>
                  <a:lnTo>
                    <a:pt x="25908" y="24383"/>
                  </a:lnTo>
                  <a:lnTo>
                    <a:pt x="25908" y="12191"/>
                  </a:lnTo>
                  <a:close/>
                </a:path>
                <a:path w="1667509" h="361314">
                  <a:moveTo>
                    <a:pt x="1642872" y="12191"/>
                  </a:moveTo>
                  <a:lnTo>
                    <a:pt x="25908" y="12191"/>
                  </a:lnTo>
                  <a:lnTo>
                    <a:pt x="25908" y="24383"/>
                  </a:lnTo>
                  <a:lnTo>
                    <a:pt x="1642872" y="24383"/>
                  </a:lnTo>
                  <a:lnTo>
                    <a:pt x="1642872" y="12191"/>
                  </a:lnTo>
                  <a:close/>
                </a:path>
                <a:path w="1667509" h="361314">
                  <a:moveTo>
                    <a:pt x="1667255" y="12191"/>
                  </a:moveTo>
                  <a:lnTo>
                    <a:pt x="1642872" y="12191"/>
                  </a:lnTo>
                  <a:lnTo>
                    <a:pt x="1655064" y="24383"/>
                  </a:lnTo>
                  <a:lnTo>
                    <a:pt x="1667255" y="24383"/>
                  </a:lnTo>
                  <a:lnTo>
                    <a:pt x="166725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330695" y="3779514"/>
              <a:ext cx="1643380" cy="637540"/>
            </a:xfrm>
            <a:custGeom>
              <a:avLst/>
              <a:gdLst/>
              <a:ahLst/>
              <a:cxnLst/>
              <a:rect l="l" t="t" r="r" b="b"/>
              <a:pathLst>
                <a:path w="1643379" h="637539">
                  <a:moveTo>
                    <a:pt x="1642872" y="0"/>
                  </a:moveTo>
                  <a:lnTo>
                    <a:pt x="0" y="0"/>
                  </a:lnTo>
                  <a:lnTo>
                    <a:pt x="0" y="637032"/>
                  </a:lnTo>
                  <a:lnTo>
                    <a:pt x="1642872" y="637032"/>
                  </a:lnTo>
                  <a:lnTo>
                    <a:pt x="164287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318503" y="3779514"/>
              <a:ext cx="1667510" cy="649605"/>
            </a:xfrm>
            <a:custGeom>
              <a:avLst/>
              <a:gdLst/>
              <a:ahLst/>
              <a:cxnLst/>
              <a:rect l="l" t="t" r="r" b="b"/>
              <a:pathLst>
                <a:path w="1667509" h="649604">
                  <a:moveTo>
                    <a:pt x="25908" y="0"/>
                  </a:moveTo>
                  <a:lnTo>
                    <a:pt x="0" y="0"/>
                  </a:lnTo>
                  <a:lnTo>
                    <a:pt x="0" y="649223"/>
                  </a:lnTo>
                  <a:lnTo>
                    <a:pt x="1667255" y="649223"/>
                  </a:lnTo>
                  <a:lnTo>
                    <a:pt x="1667255" y="637032"/>
                  </a:lnTo>
                  <a:lnTo>
                    <a:pt x="25908" y="637032"/>
                  </a:lnTo>
                  <a:lnTo>
                    <a:pt x="12192" y="623315"/>
                  </a:lnTo>
                  <a:lnTo>
                    <a:pt x="25908" y="623315"/>
                  </a:lnTo>
                  <a:lnTo>
                    <a:pt x="25908" y="0"/>
                  </a:lnTo>
                  <a:close/>
                </a:path>
                <a:path w="1667509" h="649604">
                  <a:moveTo>
                    <a:pt x="25908" y="623315"/>
                  </a:moveTo>
                  <a:lnTo>
                    <a:pt x="12192" y="623315"/>
                  </a:lnTo>
                  <a:lnTo>
                    <a:pt x="25908" y="637032"/>
                  </a:lnTo>
                  <a:lnTo>
                    <a:pt x="25908" y="623315"/>
                  </a:lnTo>
                  <a:close/>
                </a:path>
                <a:path w="1667509" h="649604">
                  <a:moveTo>
                    <a:pt x="1642872" y="623315"/>
                  </a:moveTo>
                  <a:lnTo>
                    <a:pt x="25908" y="623315"/>
                  </a:lnTo>
                  <a:lnTo>
                    <a:pt x="25908" y="637032"/>
                  </a:lnTo>
                  <a:lnTo>
                    <a:pt x="1642872" y="637032"/>
                  </a:lnTo>
                  <a:lnTo>
                    <a:pt x="1642872" y="623315"/>
                  </a:lnTo>
                  <a:close/>
                </a:path>
                <a:path w="1667509" h="649604">
                  <a:moveTo>
                    <a:pt x="1667255" y="0"/>
                  </a:moveTo>
                  <a:lnTo>
                    <a:pt x="1642872" y="0"/>
                  </a:lnTo>
                  <a:lnTo>
                    <a:pt x="1642872" y="637032"/>
                  </a:lnTo>
                  <a:lnTo>
                    <a:pt x="1655064" y="623315"/>
                  </a:lnTo>
                  <a:lnTo>
                    <a:pt x="1667255" y="623315"/>
                  </a:lnTo>
                  <a:lnTo>
                    <a:pt x="1667255" y="0"/>
                  </a:lnTo>
                  <a:close/>
                </a:path>
                <a:path w="1667509" h="649604">
                  <a:moveTo>
                    <a:pt x="1667255" y="623315"/>
                  </a:moveTo>
                  <a:lnTo>
                    <a:pt x="1655064" y="623315"/>
                  </a:lnTo>
                  <a:lnTo>
                    <a:pt x="1642872" y="637032"/>
                  </a:lnTo>
                  <a:lnTo>
                    <a:pt x="1667255" y="637032"/>
                  </a:lnTo>
                  <a:lnTo>
                    <a:pt x="1667255" y="623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object 37"/>
          <p:cNvSpPr txBox="1"/>
          <p:nvPr/>
        </p:nvSpPr>
        <p:spPr>
          <a:xfrm>
            <a:off x="2970717" y="5846877"/>
            <a:ext cx="693685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971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23E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Többnyire BTL (Below The Line)  célzott, személyre szabott hirdetések</a:t>
            </a:r>
          </a:p>
        </p:txBody>
      </p:sp>
      <p:sp>
        <p:nvSpPr>
          <p:cNvPr id="34" name="object 38"/>
          <p:cNvSpPr txBox="1"/>
          <p:nvPr/>
        </p:nvSpPr>
        <p:spPr>
          <a:xfrm>
            <a:off x="2970717" y="3511541"/>
            <a:ext cx="1643380" cy="98615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7368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Social</a:t>
            </a:r>
            <a:r>
              <a:rPr kumimoji="0" sz="15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media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5" name="object 39"/>
          <p:cNvSpPr txBox="1"/>
          <p:nvPr/>
        </p:nvSpPr>
        <p:spPr>
          <a:xfrm>
            <a:off x="4778180" y="3511541"/>
            <a:ext cx="1641475" cy="98615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E-mail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6" name="object 40"/>
          <p:cNvSpPr txBox="1"/>
          <p:nvPr/>
        </p:nvSpPr>
        <p:spPr>
          <a:xfrm>
            <a:off x="6584121" y="3511541"/>
            <a:ext cx="1643380" cy="98615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560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PR</a:t>
            </a:r>
            <a:r>
              <a:rPr kumimoji="0" sz="15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cikkek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7" name="object 41"/>
          <p:cNvGrpSpPr/>
          <p:nvPr/>
        </p:nvGrpSpPr>
        <p:grpSpPr>
          <a:xfrm>
            <a:off x="4764465" y="4648445"/>
            <a:ext cx="1668780" cy="1010919"/>
            <a:chOff x="4511040" y="4567422"/>
            <a:chExt cx="1668780" cy="1010919"/>
          </a:xfrm>
        </p:grpSpPr>
        <p:sp>
          <p:nvSpPr>
            <p:cNvPr id="38" name="object 42"/>
            <p:cNvSpPr/>
            <p:nvPr/>
          </p:nvSpPr>
          <p:spPr>
            <a:xfrm>
              <a:off x="4524756" y="4579614"/>
              <a:ext cx="1641475" cy="986155"/>
            </a:xfrm>
            <a:custGeom>
              <a:avLst/>
              <a:gdLst/>
              <a:ahLst/>
              <a:cxnLst/>
              <a:rect l="l" t="t" r="r" b="b"/>
              <a:pathLst>
                <a:path w="1641475" h="986154">
                  <a:moveTo>
                    <a:pt x="1641348" y="0"/>
                  </a:moveTo>
                  <a:lnTo>
                    <a:pt x="0" y="0"/>
                  </a:lnTo>
                  <a:lnTo>
                    <a:pt x="0" y="986027"/>
                  </a:lnTo>
                  <a:lnTo>
                    <a:pt x="1641348" y="986027"/>
                  </a:lnTo>
                  <a:lnTo>
                    <a:pt x="1641348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43"/>
            <p:cNvSpPr/>
            <p:nvPr/>
          </p:nvSpPr>
          <p:spPr>
            <a:xfrm>
              <a:off x="4511040" y="4567422"/>
              <a:ext cx="1668780" cy="1010919"/>
            </a:xfrm>
            <a:custGeom>
              <a:avLst/>
              <a:gdLst/>
              <a:ahLst/>
              <a:cxnLst/>
              <a:rect l="l" t="t" r="r" b="b"/>
              <a:pathLst>
                <a:path w="1668779" h="1010920">
                  <a:moveTo>
                    <a:pt x="1668780" y="0"/>
                  </a:moveTo>
                  <a:lnTo>
                    <a:pt x="0" y="0"/>
                  </a:lnTo>
                  <a:lnTo>
                    <a:pt x="0" y="1010411"/>
                  </a:lnTo>
                  <a:lnTo>
                    <a:pt x="1668780" y="1010411"/>
                  </a:lnTo>
                  <a:lnTo>
                    <a:pt x="1668780" y="998219"/>
                  </a:lnTo>
                  <a:lnTo>
                    <a:pt x="25908" y="998219"/>
                  </a:lnTo>
                  <a:lnTo>
                    <a:pt x="13715" y="986027"/>
                  </a:lnTo>
                  <a:lnTo>
                    <a:pt x="25908" y="986027"/>
                  </a:lnTo>
                  <a:lnTo>
                    <a:pt x="25908" y="25907"/>
                  </a:lnTo>
                  <a:lnTo>
                    <a:pt x="13715" y="25907"/>
                  </a:lnTo>
                  <a:lnTo>
                    <a:pt x="25908" y="12191"/>
                  </a:lnTo>
                  <a:lnTo>
                    <a:pt x="1668780" y="12191"/>
                  </a:lnTo>
                  <a:lnTo>
                    <a:pt x="1668780" y="0"/>
                  </a:lnTo>
                  <a:close/>
                </a:path>
                <a:path w="1668779" h="1010920">
                  <a:moveTo>
                    <a:pt x="25908" y="986027"/>
                  </a:moveTo>
                  <a:lnTo>
                    <a:pt x="13715" y="986027"/>
                  </a:lnTo>
                  <a:lnTo>
                    <a:pt x="25908" y="998219"/>
                  </a:lnTo>
                  <a:lnTo>
                    <a:pt x="25908" y="986027"/>
                  </a:lnTo>
                  <a:close/>
                </a:path>
                <a:path w="1668779" h="1010920">
                  <a:moveTo>
                    <a:pt x="1642872" y="986027"/>
                  </a:moveTo>
                  <a:lnTo>
                    <a:pt x="25908" y="986027"/>
                  </a:lnTo>
                  <a:lnTo>
                    <a:pt x="25908" y="998219"/>
                  </a:lnTo>
                  <a:lnTo>
                    <a:pt x="1642872" y="998219"/>
                  </a:lnTo>
                  <a:lnTo>
                    <a:pt x="1642872" y="986027"/>
                  </a:lnTo>
                  <a:close/>
                </a:path>
                <a:path w="1668779" h="1010920">
                  <a:moveTo>
                    <a:pt x="1642872" y="12191"/>
                  </a:moveTo>
                  <a:lnTo>
                    <a:pt x="1642872" y="998219"/>
                  </a:lnTo>
                  <a:lnTo>
                    <a:pt x="1655064" y="986027"/>
                  </a:lnTo>
                  <a:lnTo>
                    <a:pt x="1668780" y="986027"/>
                  </a:lnTo>
                  <a:lnTo>
                    <a:pt x="1668780" y="25907"/>
                  </a:lnTo>
                  <a:lnTo>
                    <a:pt x="1655064" y="25907"/>
                  </a:lnTo>
                  <a:lnTo>
                    <a:pt x="1642872" y="12191"/>
                  </a:lnTo>
                  <a:close/>
                </a:path>
                <a:path w="1668779" h="1010920">
                  <a:moveTo>
                    <a:pt x="1668780" y="986027"/>
                  </a:moveTo>
                  <a:lnTo>
                    <a:pt x="1655064" y="986027"/>
                  </a:lnTo>
                  <a:lnTo>
                    <a:pt x="1642872" y="998219"/>
                  </a:lnTo>
                  <a:lnTo>
                    <a:pt x="1668780" y="998219"/>
                  </a:lnTo>
                  <a:lnTo>
                    <a:pt x="1668780" y="986027"/>
                  </a:lnTo>
                  <a:close/>
                </a:path>
                <a:path w="1668779" h="1010920">
                  <a:moveTo>
                    <a:pt x="25908" y="12191"/>
                  </a:moveTo>
                  <a:lnTo>
                    <a:pt x="13715" y="25907"/>
                  </a:lnTo>
                  <a:lnTo>
                    <a:pt x="25908" y="25907"/>
                  </a:lnTo>
                  <a:lnTo>
                    <a:pt x="25908" y="12191"/>
                  </a:lnTo>
                  <a:close/>
                </a:path>
                <a:path w="1668779" h="1010920">
                  <a:moveTo>
                    <a:pt x="1642872" y="12191"/>
                  </a:moveTo>
                  <a:lnTo>
                    <a:pt x="25908" y="12191"/>
                  </a:lnTo>
                  <a:lnTo>
                    <a:pt x="25908" y="25907"/>
                  </a:lnTo>
                  <a:lnTo>
                    <a:pt x="1642872" y="25907"/>
                  </a:lnTo>
                  <a:lnTo>
                    <a:pt x="1642872" y="12191"/>
                  </a:lnTo>
                  <a:close/>
                </a:path>
                <a:path w="1668779" h="1010920">
                  <a:moveTo>
                    <a:pt x="1668780" y="12191"/>
                  </a:moveTo>
                  <a:lnTo>
                    <a:pt x="1642872" y="12191"/>
                  </a:lnTo>
                  <a:lnTo>
                    <a:pt x="1655064" y="25907"/>
                  </a:lnTo>
                  <a:lnTo>
                    <a:pt x="1668780" y="25907"/>
                  </a:lnTo>
                  <a:lnTo>
                    <a:pt x="1668780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object 44"/>
          <p:cNvSpPr txBox="1"/>
          <p:nvPr/>
        </p:nvSpPr>
        <p:spPr>
          <a:xfrm>
            <a:off x="4778180" y="4660637"/>
            <a:ext cx="1641475" cy="9861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Stb.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4623188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D799692-87AF-4052-98A2-48BE47CF6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17" y="3840329"/>
            <a:ext cx="4183560" cy="220694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visszajelzések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11A8A85-2593-4F81-A6AC-EFEC28CF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071" y="1474285"/>
            <a:ext cx="4084289" cy="3253114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E1DCB3DC-5B98-468E-94B6-45ABC43159F4}"/>
              </a:ext>
            </a:extLst>
          </p:cNvPr>
          <p:cNvSpPr txBox="1">
            <a:spLocks/>
          </p:cNvSpPr>
          <p:nvPr/>
        </p:nvSpPr>
        <p:spPr>
          <a:xfrm>
            <a:off x="1669588" y="1954676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vélemény opció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nyitvatartása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hasznos.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pozítiv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véleményt érdemes legalább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likekkal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megköszönni, a negatív visszajelzésre kötelező válaszolni. </a:t>
            </a:r>
          </a:p>
        </p:txBody>
      </p:sp>
    </p:spTree>
    <p:extLst>
      <p:ext uri="{BB962C8B-B14F-4D97-AF65-F5344CB8AC3E}">
        <p14:creationId xmlns:p14="http://schemas.microsoft.com/office/powerpoint/2010/main" val="8717317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aktív chat használat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E1DCB3DC-5B98-468E-94B6-45ABC43159F4}"/>
              </a:ext>
            </a:extLst>
          </p:cNvPr>
          <p:cNvSpPr txBox="1">
            <a:spLocks/>
          </p:cNvSpPr>
          <p:nvPr/>
        </p:nvSpPr>
        <p:spPr>
          <a:xfrm>
            <a:off x="1669588" y="1954676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Messenger nagy mértékben lehet az ügyfél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loyalitás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eszköze.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Érdemes előre megadott kérdésekkel elindítani az ügyfél kapcsolatot.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375DAE8-D5AC-4E38-8213-A33FD2B7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1" y="1978530"/>
            <a:ext cx="4483354" cy="31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66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visszajelzések kezelése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E1DCB3DC-5B98-468E-94B6-45ABC43159F4}"/>
              </a:ext>
            </a:extLst>
          </p:cNvPr>
          <p:cNvSpPr txBox="1">
            <a:spLocks/>
          </p:cNvSpPr>
          <p:nvPr/>
        </p:nvSpPr>
        <p:spPr>
          <a:xfrm>
            <a:off x="1669588" y="1954676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Facebook Messenger nagy mértékben lehet az ügyfél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loyalitás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eszköze.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Érdemes előre megadott kérdésekkel elindítani az ügyfél kapcsolatot.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375DAE8-D5AC-4E38-8213-A33FD2B7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1" y="1978530"/>
            <a:ext cx="4483354" cy="31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Proaktív rendelői megjelenés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C988CC0-2B0B-498A-AB6E-B353C7FD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523" y="4524165"/>
            <a:ext cx="3962953" cy="1505160"/>
          </a:xfrm>
          <a:prstGeom prst="rect">
            <a:avLst/>
          </a:prstGeom>
        </p:spPr>
      </p:pic>
      <p:pic>
        <p:nvPicPr>
          <p:cNvPr id="11268" name="Picture 4" descr="Review Us in Bellingham, MA | South Bellingham Veterinary Hospital">
            <a:extLst>
              <a:ext uri="{FF2B5EF4-FFF2-40B4-BE49-F238E27FC236}">
                <a16:creationId xmlns:a16="http://schemas.microsoft.com/office/drawing/2014/main" id="{E6D6D80A-86A4-40CD-AFBA-A9CAD65D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24" y="2081061"/>
            <a:ext cx="3862873" cy="20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view Us | Central Animal Hospital">
            <a:extLst>
              <a:ext uri="{FF2B5EF4-FFF2-40B4-BE49-F238E27FC236}">
                <a16:creationId xmlns:a16="http://schemas.microsoft.com/office/drawing/2014/main" id="{7F56E5E0-36B1-423A-B983-E3560D93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65" y="2081061"/>
            <a:ext cx="4613246" cy="20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837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Térképes megjelenés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5FCFF4C4-FB51-406A-BB19-AED5C72C27A1}"/>
              </a:ext>
            </a:extLst>
          </p:cNvPr>
          <p:cNvSpPr txBox="1">
            <a:spLocks/>
          </p:cNvSpPr>
          <p:nvPr/>
        </p:nvSpPr>
        <p:spPr>
          <a:xfrm>
            <a:off x="1669588" y="1954676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okostelefonok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képrenyője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kiindulási pontja a felhasználók döntéseinek.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Fontos a jó láthatóság ezekben a keresésekben.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4A992C1-6489-4457-B7D0-8FE6BEB94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83" y="1690688"/>
            <a:ext cx="2684188" cy="46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654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Térképes megjelenés</a:t>
            </a:r>
          </a:p>
        </p:txBody>
      </p:sp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352A9C93-3C2E-4505-A962-131C71F4B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945954"/>
              </p:ext>
            </p:extLst>
          </p:nvPr>
        </p:nvGraphicFramePr>
        <p:xfrm>
          <a:off x="3217312" y="1752637"/>
          <a:ext cx="2642156" cy="444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Bitkép" r:id="rId4" imgW="12277800" imgH="20659680" progId="Paint.Picture">
                  <p:embed/>
                </p:oleObj>
              </mc:Choice>
              <mc:Fallback>
                <p:oleObj name="Bitkép" r:id="rId4" imgW="12277800" imgH="20659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7312" y="1752637"/>
                        <a:ext cx="2642156" cy="444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ép 6">
            <a:extLst>
              <a:ext uri="{FF2B5EF4-FFF2-40B4-BE49-F238E27FC236}">
                <a16:creationId xmlns:a16="http://schemas.microsoft.com/office/drawing/2014/main" id="{A8FD9ED6-1621-49C0-AFDD-512ACA577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2635128" cy="38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938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Térképes megjelenés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013B9CF-F446-40DC-9196-CBEA2E19D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47" y="1690688"/>
            <a:ext cx="3265078" cy="4982547"/>
          </a:xfrm>
          <a:prstGeom prst="rect">
            <a:avLst/>
          </a:prstGeom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6F4D390B-89A3-4586-9A3A-87F4384A7A84}"/>
              </a:ext>
            </a:extLst>
          </p:cNvPr>
          <p:cNvSpPr txBox="1">
            <a:spLocks/>
          </p:cNvSpPr>
          <p:nvPr/>
        </p:nvSpPr>
        <p:spPr>
          <a:xfrm>
            <a:off x="1352348" y="1690688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MyBuisness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fiók birtokba vétele.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Google által létrehozott </a:t>
            </a:r>
            <a:r>
              <a:rPr lang="hu-HU" sz="2400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MyBusiness</a:t>
            </a: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POI-t érdemes minél előbb birtokba venni, mielőtt rossz kezekbe kerül. </a:t>
            </a:r>
          </a:p>
        </p:txBody>
      </p:sp>
    </p:spTree>
    <p:extLst>
      <p:ext uri="{BB962C8B-B14F-4D97-AF65-F5344CB8AC3E}">
        <p14:creationId xmlns:p14="http://schemas.microsoft.com/office/powerpoint/2010/main" val="37749514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Térképes megjelenés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6F4D390B-89A3-4586-9A3A-87F4384A7A84}"/>
              </a:ext>
            </a:extLst>
          </p:cNvPr>
          <p:cNvSpPr txBox="1">
            <a:spLocks/>
          </p:cNvSpPr>
          <p:nvPr/>
        </p:nvSpPr>
        <p:spPr>
          <a:xfrm>
            <a:off x="1352348" y="1690688"/>
            <a:ext cx="3893974" cy="31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Google felületeit nagyon sokan látják, egy gazda nélküli felületen könnyen elszabadulnak a rossz vélemények, ami számos ügyfelet eltántoríthat…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36DAEDE-96D6-44B0-9815-D3F3112E4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90" y="1690688"/>
            <a:ext cx="3480342" cy="50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37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Kérdések és válaszok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0D626C-05CF-4656-A52E-C57A8D4D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00" y="1690688"/>
            <a:ext cx="3857399" cy="37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25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F635D82B-FDB0-4C30-9526-9F0B0255E796}"/>
              </a:ext>
            </a:extLst>
          </p:cNvPr>
          <p:cNvSpPr txBox="1">
            <a:spLocks/>
          </p:cNvSpPr>
          <p:nvPr/>
        </p:nvSpPr>
        <p:spPr>
          <a:xfrm>
            <a:off x="1676400" y="12747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figyelmet!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0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62C8F-EBEB-42FD-8419-9ED7BBD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75"/>
            <a:ext cx="10515600" cy="862013"/>
          </a:xfrm>
        </p:spPr>
        <p:txBody>
          <a:bodyPr/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 kommunikáljunk az interneten?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0A89FD-7B6B-4AAC-BC99-4FA7561C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944" y="1642064"/>
            <a:ext cx="6048737" cy="4436279"/>
          </a:xfrm>
        </p:spPr>
        <p:txBody>
          <a:bodyPr>
            <a:normAutofit fontScale="77500" lnSpcReduction="20000"/>
          </a:bodyPr>
          <a:lstStyle/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Keresőoptimalizálás 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PR - hírnév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média marketing -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Facebook,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…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Tartalommarketing – releváns, igényes tartalmak gyártása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hirdetés optimalizálás – </a:t>
            </a:r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landing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oldalak</a:t>
            </a:r>
          </a:p>
          <a:p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Publishing – koncentráljunk az ügyfél problémáira, legyünk mi a segítség!</a:t>
            </a:r>
          </a:p>
          <a:p>
            <a:r>
              <a:rPr lang="hu-HU" dirty="0" err="1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</a:t>
            </a:r>
            <a:r>
              <a:rPr lang="hu-HU" dirty="0">
                <a:solidFill>
                  <a:srgbClr val="22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 – hiteles nagykövetek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CÉL: hatékony MIX összeállítása</a:t>
            </a:r>
          </a:p>
          <a:p>
            <a:endParaRPr lang="hu-HU" dirty="0">
              <a:solidFill>
                <a:srgbClr val="223E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A5F-F983-4151-A0B2-30ABE7D44A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3513"/>
          <a:stretch/>
        </p:blipFill>
        <p:spPr>
          <a:xfrm rot="565875">
            <a:off x="6933366" y="2336601"/>
            <a:ext cx="4768642" cy="337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45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5251</Words>
  <Application>Microsoft Office PowerPoint</Application>
  <PresentationFormat>Szélesvásznú</PresentationFormat>
  <Paragraphs>623</Paragraphs>
  <Slides>89</Slides>
  <Notes>27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89</vt:i4>
      </vt:variant>
    </vt:vector>
  </HeadingPairs>
  <TitlesOfParts>
    <vt:vector size="100" baseType="lpstr">
      <vt:lpstr>Arial</vt:lpstr>
      <vt:lpstr>Arial MT</vt:lpstr>
      <vt:lpstr>Calibri</vt:lpstr>
      <vt:lpstr>Calibri Light</vt:lpstr>
      <vt:lpstr>Microsoft Sans Serif</vt:lpstr>
      <vt:lpstr>Open Sans</vt:lpstr>
      <vt:lpstr>Times New Roman</vt:lpstr>
      <vt:lpstr>Wingdings 3</vt:lpstr>
      <vt:lpstr>Office-téma</vt:lpstr>
      <vt:lpstr>1_Office-téma</vt:lpstr>
      <vt:lpstr>Bitkép</vt:lpstr>
      <vt:lpstr>A digitális kommunikáció alapjai</vt:lpstr>
      <vt:lpstr>A digitális kommunikáció lehetőségei, szerepe, eszközei</vt:lpstr>
      <vt:lpstr>Kommunikáció – Digitális kommunikáció</vt:lpstr>
      <vt:lpstr>Digitális kommunikáció</vt:lpstr>
      <vt:lpstr>Digitális kommunikáció </vt:lpstr>
      <vt:lpstr>Digitális kommunikáció - Kommunikációs formák</vt:lpstr>
      <vt:lpstr>Digitális kommunikáció</vt:lpstr>
      <vt:lpstr>Digitális kommunikáció</vt:lpstr>
      <vt:lpstr>Hogyan kommunikáljunk az interneten? </vt:lpstr>
      <vt:lpstr>Láthatóság az interneten, tartalom az interneten </vt:lpstr>
      <vt:lpstr>Láthatóság az interneten, tartalom az interneten </vt:lpstr>
      <vt:lpstr>Láthatóság az interneten, tartalom az interneten </vt:lpstr>
      <vt:lpstr>Láthatóság az interneten, tartalom az interneten </vt:lpstr>
      <vt:lpstr>Láthatóság az interneten, tartalom az interneten </vt:lpstr>
      <vt:lpstr>Láthatóság az interneten, tartalom az interneten. </vt:lpstr>
      <vt:lpstr>Láthatóság az interneten, tartalom az interneten </vt:lpstr>
      <vt:lpstr>Ügyfél visszajelzések az interneten</vt:lpstr>
      <vt:lpstr>Ügyfél visszajelzések az interneten</vt:lpstr>
      <vt:lpstr>Ügyfél visszajelzések az interneten</vt:lpstr>
      <vt:lpstr>Az online kommunikáció adatai, a legfontosabb mérőszámok</vt:lpstr>
      <vt:lpstr>Az online kommunikáció adatai, a legfontosabb mérőszámok</vt:lpstr>
      <vt:lpstr>Az online kommunikáció adatai, a legfontosabb mérőszámok – közösségi média</vt:lpstr>
      <vt:lpstr>Az online kommunikáció adatai, a legfontosabb mérőszámok – google analytics</vt:lpstr>
      <vt:lpstr>Az online kommunikáció adatai, a legfontosabb mérőszámok – Google analytics</vt:lpstr>
      <vt:lpstr>Online hirdetések</vt:lpstr>
      <vt:lpstr>PowerPoint-bemutató</vt:lpstr>
      <vt:lpstr>Online hirdetések - Facebook</vt:lpstr>
      <vt:lpstr>Online hirdetések - Facebook hirdetések felépítése</vt:lpstr>
      <vt:lpstr>Online hirdetések – Facebook hirdetési minták</vt:lpstr>
      <vt:lpstr>Online hirdetések</vt:lpstr>
      <vt:lpstr>Direkt kommunikáció</vt:lpstr>
      <vt:lpstr>Direkt és tömegkommunikáció</vt:lpstr>
      <vt:lpstr>A direkt kommunikáció jogszabályi környezete</vt:lpstr>
      <vt:lpstr>A direkt kommunikáció sajátosságai</vt:lpstr>
      <vt:lpstr>Mi szükséges egy e-mail küldéshez?</vt:lpstr>
      <vt:lpstr>Milyen a jó e-mail? </vt:lpstr>
      <vt:lpstr>Milyen a jó e-mail? </vt:lpstr>
      <vt:lpstr>Milyen a rossz e-mail?</vt:lpstr>
      <vt:lpstr>Az e-mail kommunikáció mérése,</vt:lpstr>
      <vt:lpstr>E-mail account létrehozása és e-mail küldés</vt:lpstr>
      <vt:lpstr>Instant messenging és az SMS</vt:lpstr>
      <vt:lpstr>Kérdések és válaszok</vt:lpstr>
      <vt:lpstr>Közösségi kommunikáció</vt:lpstr>
      <vt:lpstr>Közösségi kommunikáció</vt:lpstr>
      <vt:lpstr>PowerPoint-bemutató</vt:lpstr>
      <vt:lpstr>ONLINE MARKETING</vt:lpstr>
      <vt:lpstr>ONLINE MARKETING</vt:lpstr>
      <vt:lpstr>Közösségi kommunikáció előtt</vt:lpstr>
      <vt:lpstr>KÖZÖSSÉGI KOMMUNIKÁCIÓ</vt:lpstr>
      <vt:lpstr>KÖZÖSSÉGI KOMMUNIKÁCIÓ</vt:lpstr>
      <vt:lpstr>KÖZÖSSÉGI KOMMUNIKÁCIÓ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  <vt:lpstr>Kérdések és válaszok</vt:lpstr>
      <vt:lpstr>Közösségi kommunikáció és térkép alapú megjelenési lehetőségek</vt:lpstr>
      <vt:lpstr>Facebook hirdetések</vt:lpstr>
      <vt:lpstr>Facebook hirdetések, Facebook Business használata</vt:lpstr>
      <vt:lpstr>Facebook Business létrehozása</vt:lpstr>
      <vt:lpstr>Facebook Business beállítása</vt:lpstr>
      <vt:lpstr>Facebook hirdetések</vt:lpstr>
      <vt:lpstr>Facebook hirdetések</vt:lpstr>
      <vt:lpstr>Facebook hirdetések fajtái</vt:lpstr>
      <vt:lpstr>Facebook hirdetések</vt:lpstr>
      <vt:lpstr>Facebook visszajelzések</vt:lpstr>
      <vt:lpstr>Facebook pro aktív chat használat</vt:lpstr>
      <vt:lpstr>Facebook visszajelzések kezelése</vt:lpstr>
      <vt:lpstr>Proaktív rendelői megjelenés</vt:lpstr>
      <vt:lpstr>Térképes megjelenés</vt:lpstr>
      <vt:lpstr>Térképes megjelenés</vt:lpstr>
      <vt:lpstr>Térképes megjelenés</vt:lpstr>
      <vt:lpstr>Térképes megjelenés</vt:lpstr>
      <vt:lpstr>Kérdések és válaszok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Liv</dc:creator>
  <cp:lastModifiedBy>Tápai Andrea</cp:lastModifiedBy>
  <cp:revision>17</cp:revision>
  <dcterms:created xsi:type="dcterms:W3CDTF">2022-03-22T14:03:44Z</dcterms:created>
  <dcterms:modified xsi:type="dcterms:W3CDTF">2022-03-26T06:28:44Z</dcterms:modified>
</cp:coreProperties>
</file>